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19" r:id="rId6"/>
    <p:sldMasterId id="2147484234" r:id="rId7"/>
    <p:sldMasterId id="2147484250" r:id="rId8"/>
    <p:sldMasterId id="2147484267" r:id="rId9"/>
    <p:sldMasterId id="2147484285" r:id="rId10"/>
  </p:sldMasterIdLst>
  <p:notesMasterIdLst>
    <p:notesMasterId r:id="rId77"/>
  </p:notesMasterIdLst>
  <p:handoutMasterIdLst>
    <p:handoutMasterId r:id="rId78"/>
  </p:handoutMasterIdLst>
  <p:sldIdLst>
    <p:sldId id="299" r:id="rId11"/>
    <p:sldId id="300" r:id="rId12"/>
    <p:sldId id="301" r:id="rId13"/>
    <p:sldId id="315" r:id="rId14"/>
    <p:sldId id="334" r:id="rId15"/>
    <p:sldId id="335" r:id="rId16"/>
    <p:sldId id="316" r:id="rId17"/>
    <p:sldId id="336" r:id="rId18"/>
    <p:sldId id="355" r:id="rId19"/>
    <p:sldId id="317" r:id="rId20"/>
    <p:sldId id="376" r:id="rId21"/>
    <p:sldId id="318" r:id="rId22"/>
    <p:sldId id="358" r:id="rId23"/>
    <p:sldId id="359" r:id="rId24"/>
    <p:sldId id="360" r:id="rId25"/>
    <p:sldId id="361" r:id="rId26"/>
    <p:sldId id="362" r:id="rId27"/>
    <p:sldId id="363" r:id="rId28"/>
    <p:sldId id="364" r:id="rId29"/>
    <p:sldId id="357" r:id="rId30"/>
    <p:sldId id="319" r:id="rId31"/>
    <p:sldId id="320" r:id="rId32"/>
    <p:sldId id="321" r:id="rId33"/>
    <p:sldId id="356" r:id="rId34"/>
    <p:sldId id="322" r:id="rId35"/>
    <p:sldId id="365" r:id="rId36"/>
    <p:sldId id="366" r:id="rId37"/>
    <p:sldId id="367" r:id="rId38"/>
    <p:sldId id="368" r:id="rId39"/>
    <p:sldId id="369" r:id="rId40"/>
    <p:sldId id="370" r:id="rId41"/>
    <p:sldId id="371" r:id="rId42"/>
    <p:sldId id="372" r:id="rId43"/>
    <p:sldId id="373" r:id="rId44"/>
    <p:sldId id="374" r:id="rId45"/>
    <p:sldId id="375"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1" r:id="rId61"/>
    <p:sldId id="352" r:id="rId62"/>
    <p:sldId id="328" r:id="rId63"/>
    <p:sldId id="353" r:id="rId64"/>
    <p:sldId id="354" r:id="rId65"/>
    <p:sldId id="329" r:id="rId66"/>
    <p:sldId id="330" r:id="rId67"/>
    <p:sldId id="331" r:id="rId68"/>
    <p:sldId id="332" r:id="rId69"/>
    <p:sldId id="333" r:id="rId70"/>
    <p:sldId id="377" r:id="rId71"/>
    <p:sldId id="378" r:id="rId72"/>
    <p:sldId id="379" r:id="rId73"/>
    <p:sldId id="380" r:id="rId74"/>
    <p:sldId id="313" r:id="rId75"/>
    <p:sldId id="314" r:id="rId7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A0844E61-E9A5-4495-AE7F-4A859C0FF112}">
          <p14:sldIdLst>
            <p14:sldId id="299"/>
            <p14:sldId id="300"/>
            <p14:sldId id="301"/>
            <p14:sldId id="315"/>
          </p14:sldIdLst>
        </p14:section>
        <p14:section name="Formas de Monetización" id="{42FC42C9-5FCE-4EA0-B94B-EED0F881AB6C}">
          <p14:sldIdLst>
            <p14:sldId id="334"/>
            <p14:sldId id="335"/>
            <p14:sldId id="316"/>
          </p14:sldIdLst>
        </p14:section>
        <p14:section name="Trial" id="{579A2443-F9B6-4725-A326-AA5081BDD2D1}">
          <p14:sldIdLst>
            <p14:sldId id="336"/>
            <p14:sldId id="355"/>
            <p14:sldId id="317"/>
            <p14:sldId id="376"/>
          </p14:sldIdLst>
        </p14:section>
        <p14:section name="IAP" id="{77D84342-9200-4D75-BB13-77F10AC411EB}">
          <p14:sldIdLst>
            <p14:sldId id="318"/>
            <p14:sldId id="358"/>
            <p14:sldId id="359"/>
            <p14:sldId id="360"/>
            <p14:sldId id="361"/>
            <p14:sldId id="362"/>
            <p14:sldId id="363"/>
            <p14:sldId id="364"/>
            <p14:sldId id="357"/>
            <p14:sldId id="319"/>
          </p14:sldIdLst>
        </p14:section>
        <p14:section name="Ad Mediator" id="{A99026A7-245D-46BA-94EE-F8D8889BE127}">
          <p14:sldIdLst>
            <p14:sldId id="320"/>
            <p14:sldId id="321"/>
            <p14:sldId id="356"/>
            <p14:sldId id="322"/>
          </p14:sldIdLst>
        </p14:section>
        <p14:section name="Manifiesto" id="{9542353F-0C35-4BB0-851D-5112323DCB55}">
          <p14:sldIdLst>
            <p14:sldId id="365"/>
            <p14:sldId id="366"/>
            <p14:sldId id="367"/>
            <p14:sldId id="368"/>
            <p14:sldId id="369"/>
            <p14:sldId id="370"/>
            <p14:sldId id="371"/>
            <p14:sldId id="372"/>
            <p14:sldId id="373"/>
            <p14:sldId id="374"/>
            <p14:sldId id="375"/>
          </p14:sldIdLst>
        </p14:section>
        <p14:section name="Enviar App" id="{48A21CAB-7A0A-41F1-A54B-EC04C9D69035}">
          <p14:sldIdLst>
            <p14:sldId id="337"/>
            <p14:sldId id="338"/>
            <p14:sldId id="339"/>
            <p14:sldId id="340"/>
            <p14:sldId id="341"/>
            <p14:sldId id="342"/>
            <p14:sldId id="343"/>
            <p14:sldId id="344"/>
            <p14:sldId id="345"/>
            <p14:sldId id="346"/>
            <p14:sldId id="347"/>
            <p14:sldId id="348"/>
            <p14:sldId id="349"/>
            <p14:sldId id="350"/>
            <p14:sldId id="351"/>
            <p14:sldId id="352"/>
            <p14:sldId id="328"/>
            <p14:sldId id="353"/>
          </p14:sldIdLst>
        </p14:section>
        <p14:section name="Nuevas Características Store" id="{125E857E-2DBF-4656-A760-2F116D21B6CE}">
          <p14:sldIdLst>
            <p14:sldId id="354"/>
            <p14:sldId id="329"/>
            <p14:sldId id="330"/>
            <p14:sldId id="331"/>
            <p14:sldId id="332"/>
            <p14:sldId id="333"/>
          </p14:sldIdLst>
        </p14:section>
        <p14:section name="Analíticas" id="{8F127685-6EE4-4A2A-BC41-F3A1D007D263}">
          <p14:sldIdLst>
            <p14:sldId id="377"/>
            <p14:sldId id="378"/>
            <p14:sldId id="379"/>
            <p14:sldId id="380"/>
          </p14:sldIdLst>
        </p14:section>
        <p14:section name="Fin" id="{896C6AF1-86AC-4F9F-BF7E-F3CC13C43428}">
          <p14:sldIdLst>
            <p14:sldId id="313"/>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Nick Randolph" initials="NR" lastIdx="15" clrIdx="2">
    <p:extLst>
      <p:ext uri="{19B8F6BF-5375-455C-9EA6-DF929625EA0E}">
        <p15:presenceInfo xmlns:p15="http://schemas.microsoft.com/office/powerpoint/2012/main" userId="a270cf86f32a89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2D2D2"/>
    <a:srgbClr val="BAD80A"/>
    <a:srgbClr val="7FBA00"/>
    <a:srgbClr val="FFFFFF"/>
    <a:srgbClr val="FFB900"/>
    <a:srgbClr val="DC3C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6" autoAdjust="0"/>
    <p:restoredTop sz="95747" autoAdjust="0"/>
  </p:normalViewPr>
  <p:slideViewPr>
    <p:cSldViewPr snapToObjects="1">
      <p:cViewPr varScale="1">
        <p:scale>
          <a:sx n="61" d="100"/>
          <a:sy n="61" d="100"/>
        </p:scale>
        <p:origin x="728" y="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7" Type="http://schemas.openxmlformats.org/officeDocument/2006/relationships/slideMaster" Target="slideMasters/slideMaster3.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1.xml"/><Relationship Id="rId82"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notesMaster" Target="notesMasters/notesMaster1.xml"/><Relationship Id="rId8" Type="http://schemas.openxmlformats.org/officeDocument/2006/relationships/slideMaster" Target="slideMasters/slideMaster4.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t>12/18/2014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t>12/18/2014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1194315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pPr/>
              <a:t>15</a:t>
            </a:fld>
            <a:endParaRPr lang="en-US"/>
          </a:p>
        </p:txBody>
      </p:sp>
    </p:spTree>
    <p:extLst>
      <p:ext uri="{BB962C8B-B14F-4D97-AF65-F5344CB8AC3E}">
        <p14:creationId xmlns:p14="http://schemas.microsoft.com/office/powerpoint/2010/main" val="2860436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pPr/>
              <a:t>16</a:t>
            </a:fld>
            <a:endParaRPr lang="en-US"/>
          </a:p>
        </p:txBody>
      </p:sp>
    </p:spTree>
    <p:extLst>
      <p:ext uri="{BB962C8B-B14F-4D97-AF65-F5344CB8AC3E}">
        <p14:creationId xmlns:p14="http://schemas.microsoft.com/office/powerpoint/2010/main" val="381264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pPr/>
              <a:t>17</a:t>
            </a:fld>
            <a:endParaRPr lang="en-US"/>
          </a:p>
        </p:txBody>
      </p:sp>
    </p:spTree>
    <p:extLst>
      <p:ext uri="{BB962C8B-B14F-4D97-AF65-F5344CB8AC3E}">
        <p14:creationId xmlns:p14="http://schemas.microsoft.com/office/powerpoint/2010/main" val="1992062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pPr/>
              <a:t>18</a:t>
            </a:fld>
            <a:endParaRPr lang="en-US"/>
          </a:p>
        </p:txBody>
      </p:sp>
    </p:spTree>
    <p:extLst>
      <p:ext uri="{BB962C8B-B14F-4D97-AF65-F5344CB8AC3E}">
        <p14:creationId xmlns:p14="http://schemas.microsoft.com/office/powerpoint/2010/main" val="4035417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94091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038802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775829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682632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986202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38855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11233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245408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2FC75EB4-9F0D-4E41-BC3F-7442CEDFD43F}"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4164487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707869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824024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60956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012842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415678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195947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459436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AutoNum type="arabicPeriod"/>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411157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14944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47EF3-F21D-4559-8274-376094CE17A4}"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1609636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47EF3-F21D-4559-8274-376094CE17A4}"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2300655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47EF3-F21D-4559-8274-376094CE17A4}"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2995092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61</a:t>
            </a:fld>
            <a:endParaRPr lang="en-US"/>
          </a:p>
        </p:txBody>
      </p:sp>
    </p:spTree>
    <p:extLst>
      <p:ext uri="{BB962C8B-B14F-4D97-AF65-F5344CB8AC3E}">
        <p14:creationId xmlns:p14="http://schemas.microsoft.com/office/powerpoint/2010/main" val="4288027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62</a:t>
            </a:fld>
            <a:endParaRPr lang="en-US"/>
          </a:p>
        </p:txBody>
      </p:sp>
    </p:spTree>
    <p:extLst>
      <p:ext uri="{BB962C8B-B14F-4D97-AF65-F5344CB8AC3E}">
        <p14:creationId xmlns:p14="http://schemas.microsoft.com/office/powerpoint/2010/main" val="2948480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63</a:t>
            </a:fld>
            <a:endParaRPr lang="en-US"/>
          </a:p>
        </p:txBody>
      </p:sp>
    </p:spTree>
    <p:extLst>
      <p:ext uri="{BB962C8B-B14F-4D97-AF65-F5344CB8AC3E}">
        <p14:creationId xmlns:p14="http://schemas.microsoft.com/office/powerpoint/2010/main" val="1429683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65</a:t>
            </a:fld>
            <a:endParaRPr lang="en-US"/>
          </a:p>
        </p:txBody>
      </p:sp>
    </p:spTree>
    <p:extLst>
      <p:ext uri="{BB962C8B-B14F-4D97-AF65-F5344CB8AC3E}">
        <p14:creationId xmlns:p14="http://schemas.microsoft.com/office/powerpoint/2010/main" val="2347021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652033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1126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529983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34317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710125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pPr/>
              <a:t>14</a:t>
            </a:fld>
            <a:endParaRPr lang="en-US"/>
          </a:p>
        </p:txBody>
      </p:sp>
    </p:spTree>
    <p:extLst>
      <p:ext uri="{BB962C8B-B14F-4D97-AF65-F5344CB8AC3E}">
        <p14:creationId xmlns:p14="http://schemas.microsoft.com/office/powerpoint/2010/main" val="870187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669733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459729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18252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222797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608567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21811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79610937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963412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142036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178641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227910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70615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90323895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9742711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48370546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6004778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208392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7180974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875175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49628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79172199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5827864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14259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1825" y="4044116"/>
            <a:ext cx="3048664" cy="636713"/>
          </a:xfrm>
        </p:spPr>
        <p:txBody>
          <a:bodyPr wrap="square">
            <a:spAutoFit/>
          </a:bodyPr>
          <a:lstStyle>
            <a:lvl1pPr marL="0" indent="0" algn="l">
              <a:spcBef>
                <a:spcPts val="0"/>
              </a:spcBef>
              <a:buNone/>
              <a:defRPr sz="1632" baseline="0">
                <a:solidFill>
                  <a:schemeClr val="tx1"/>
                </a:solidFill>
              </a:defRPr>
            </a:lvl1pPr>
            <a:lvl2pPr marL="388591" indent="-155437" algn="l">
              <a:spcBef>
                <a:spcPts val="0"/>
              </a:spcBef>
              <a:buFont typeface="Arial" pitchFamily="34" charset="0"/>
              <a:buChar char="•"/>
              <a:defRPr sz="1632">
                <a:solidFill>
                  <a:schemeClr val="tx1">
                    <a:lumMod val="60000"/>
                    <a:lumOff val="40000"/>
                  </a:schemeClr>
                </a:solidFill>
              </a:defRPr>
            </a:lvl2pPr>
            <a:lvl3pPr marL="621746" indent="-155437" algn="l">
              <a:buFont typeface="Arial" pitchFamily="34" charset="0"/>
              <a:buChar char="•"/>
              <a:defRPr sz="1632">
                <a:solidFill>
                  <a:schemeClr val="tx1">
                    <a:tint val="75000"/>
                  </a:schemeClr>
                </a:solidFill>
              </a:defRPr>
            </a:lvl3pPr>
            <a:lvl4pPr marL="854901" indent="-155437" algn="l">
              <a:buFont typeface="Arial" pitchFamily="34" charset="0"/>
              <a:buChar char="•"/>
              <a:defRPr sz="1632">
                <a:solidFill>
                  <a:schemeClr val="tx1">
                    <a:tint val="75000"/>
                  </a:schemeClr>
                </a:solidFill>
              </a:defRPr>
            </a:lvl4pPr>
            <a:lvl5pPr marL="1010338" indent="-155437" algn="l">
              <a:buFont typeface="Arial" pitchFamily="34" charset="0"/>
              <a:buChar char="•"/>
              <a:defRPr sz="1632">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21825" y="544118"/>
            <a:ext cx="3048664" cy="410690"/>
          </a:xfrm>
        </p:spPr>
        <p:txBody>
          <a:bodyPr wrap="square">
            <a:spAutoFit/>
          </a:bodyPr>
          <a:lstStyle>
            <a:lvl1pPr marL="0" indent="0">
              <a:buNone/>
              <a:defRPr sz="1632" baseline="0">
                <a:solidFill>
                  <a:schemeClr val="tx1"/>
                </a:solidFill>
              </a:defRPr>
            </a:lvl1pPr>
            <a:lvl2pPr>
              <a:defRPr sz="1632">
                <a:solidFill>
                  <a:schemeClr val="tx2"/>
                </a:solidFill>
              </a:defRPr>
            </a:lvl2pPr>
            <a:lvl3pPr>
              <a:defRPr sz="1632">
                <a:solidFill>
                  <a:schemeClr val="tx2"/>
                </a:solidFill>
              </a:defRPr>
            </a:lvl3pPr>
            <a:lvl4pPr>
              <a:defRPr sz="1632">
                <a:solidFill>
                  <a:schemeClr val="tx2"/>
                </a:solidFill>
              </a:defRPr>
            </a:lvl4pPr>
            <a:lvl5pPr marL="932619" indent="0">
              <a:buNone/>
              <a:defRPr sz="1632">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21825" y="2404044"/>
            <a:ext cx="3048664" cy="1329595"/>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03911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0993"/>
            <a:ext cx="11192828" cy="410690"/>
          </a:xfrm>
        </p:spPr>
        <p:txBody>
          <a:bodyPr/>
          <a:lstStyle>
            <a:lvl1pPr marL="0" indent="0">
              <a:buNone/>
              <a:defRPr sz="1632">
                <a:solidFill>
                  <a:schemeClr val="tx1"/>
                </a:solidFill>
              </a:defRPr>
            </a:lvl1pPr>
            <a:lvl2pPr marL="237451" indent="0">
              <a:buNone/>
              <a:defRPr sz="1632">
                <a:solidFill>
                  <a:schemeClr val="tx1"/>
                </a:solidFill>
              </a:defRPr>
            </a:lvl2pPr>
            <a:lvl3pPr marL="466269" indent="0">
              <a:buNone/>
              <a:defRPr sz="1632">
                <a:solidFill>
                  <a:schemeClr val="tx1"/>
                </a:solidFill>
              </a:defRPr>
            </a:lvl3pPr>
            <a:lvl4pPr marL="703718" indent="0">
              <a:buNone/>
              <a:defRPr sz="1632">
                <a:solidFill>
                  <a:schemeClr val="tx1"/>
                </a:solidFill>
              </a:defRPr>
            </a:lvl4pPr>
            <a:lvl5pPr marL="932535" indent="0">
              <a:buNone/>
              <a:defRPr sz="163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621578" y="6474105"/>
            <a:ext cx="1494383" cy="188346"/>
          </a:xfrm>
          <a:prstGeom prst="rect">
            <a:avLst/>
          </a:prstGeom>
        </p:spPr>
        <p:txBody>
          <a:bodyPr/>
          <a:lstStyle/>
          <a:p>
            <a:fld id="{5C4A0D7F-3A04-401B-B93A-D2B4A04D7D6E}" type="datetime1">
              <a:rPr lang="en-US" smtClean="0">
                <a:solidFill>
                  <a:srgbClr val="979796">
                    <a:lumMod val="40000"/>
                    <a:lumOff val="60000"/>
                  </a:srgbClr>
                </a:solidFill>
              </a:rPr>
              <a:pPr/>
              <a:t>12/18/2014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50565" y="6474106"/>
            <a:ext cx="1671013" cy="188347"/>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21824" y="6474106"/>
            <a:ext cx="311355" cy="188348"/>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21824" y="546611"/>
            <a:ext cx="11192828" cy="527359"/>
          </a:xfrm>
        </p:spPr>
        <p:txBody>
          <a:bodyPr/>
          <a:lstStyle/>
          <a:p>
            <a:r>
              <a:rPr lang="en-US" dirty="0" smtClean="0"/>
              <a:t>Click to edit title</a:t>
            </a:r>
            <a:endParaRPr lang="en-US" dirty="0"/>
          </a:p>
        </p:txBody>
      </p:sp>
    </p:spTree>
    <p:extLst>
      <p:ext uri="{BB962C8B-B14F-4D97-AF65-F5344CB8AC3E}">
        <p14:creationId xmlns:p14="http://schemas.microsoft.com/office/powerpoint/2010/main" val="271839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21824" y="2372526"/>
            <a:ext cx="11192828" cy="2228302"/>
          </a:xfrm>
        </p:spPr>
        <p:txBody>
          <a:bodyPr/>
          <a:lstStyle>
            <a:lvl2pPr marL="781501" indent="-155437">
              <a:defRPr/>
            </a:lvl2pPr>
            <a:lvl3pPr marL="1398929" indent="-155437">
              <a:defRPr/>
            </a:lvl3pPr>
            <a:lvl4pPr marL="2024993" indent="-155437">
              <a:defRPr/>
            </a:lvl4pPr>
            <a:lvl5pPr marL="2642422" indent="-155437">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21824" y="546609"/>
            <a:ext cx="11192828" cy="49030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21824" y="1100991"/>
            <a:ext cx="11192828" cy="410690"/>
          </a:xfrm>
        </p:spPr>
        <p:txBody>
          <a:bodyPr/>
          <a:lstStyle>
            <a:lvl1pPr marL="0" indent="0">
              <a:buNone/>
              <a:defRPr sz="1632">
                <a:solidFill>
                  <a:schemeClr val="tx1"/>
                </a:solidFill>
              </a:defRPr>
            </a:lvl1pPr>
            <a:lvl2pPr marL="237473" indent="0">
              <a:buNone/>
              <a:defRPr sz="1632">
                <a:solidFill>
                  <a:schemeClr val="tx1"/>
                </a:solidFill>
              </a:defRPr>
            </a:lvl2pPr>
            <a:lvl3pPr marL="466310" indent="0">
              <a:buNone/>
              <a:defRPr sz="1632">
                <a:solidFill>
                  <a:schemeClr val="tx1"/>
                </a:solidFill>
              </a:defRPr>
            </a:lvl3pPr>
            <a:lvl4pPr marL="703782" indent="0">
              <a:buNone/>
              <a:defRPr sz="1632">
                <a:solidFill>
                  <a:schemeClr val="tx1"/>
                </a:solidFill>
              </a:defRPr>
            </a:lvl4pPr>
            <a:lvl5pPr marL="932619" indent="0">
              <a:buNone/>
              <a:defRPr sz="1632">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621578" y="6474105"/>
            <a:ext cx="1494383" cy="188346"/>
          </a:xfrm>
          <a:prstGeom prst="rect">
            <a:avLst/>
          </a:prstGeom>
        </p:spPr>
        <p:txBody>
          <a:bodyPr/>
          <a:lstStyle/>
          <a:p>
            <a:fld id="{6DD3B76A-C5DE-4B9A-BEAE-BBF0DC17AAA8}" type="datetime1">
              <a:rPr lang="en-US" smtClean="0"/>
              <a:t>12/18/2014</a:t>
            </a:fld>
            <a:endParaRPr lang="en-US" dirty="0"/>
          </a:p>
        </p:txBody>
      </p:sp>
      <p:sp>
        <p:nvSpPr>
          <p:cNvPr id="14" name="Footer Placeholder 13"/>
          <p:cNvSpPr>
            <a:spLocks noGrp="1"/>
          </p:cNvSpPr>
          <p:nvPr>
            <p:ph type="ftr" sz="quarter" idx="19"/>
          </p:nvPr>
        </p:nvSpPr>
        <p:spPr>
          <a:xfrm>
            <a:off x="950565" y="6474106"/>
            <a:ext cx="1671013" cy="188347"/>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21824" y="6474106"/>
            <a:ext cx="311355" cy="188348"/>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7334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590167" y="3662647"/>
            <a:ext cx="10571004" cy="1499290"/>
          </a:xfrm>
        </p:spPr>
        <p:txBody>
          <a:bodyPr/>
          <a:lstStyle>
            <a:lvl1pPr algn="l">
              <a:lnSpc>
                <a:spcPct val="75000"/>
              </a:lnSpc>
              <a:defRPr lang="en-US" sz="8159" kern="1200" spc="-204"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590167" y="5455702"/>
            <a:ext cx="8705533" cy="489610"/>
          </a:xfrm>
        </p:spPr>
        <p:txBody>
          <a:bodyPr>
            <a:normAutofit/>
          </a:bodyPr>
          <a:lstStyle>
            <a:lvl1pPr marL="0" indent="0" algn="l">
              <a:buNone/>
              <a:defRPr sz="3672">
                <a:solidFill>
                  <a:schemeClr val="bg1"/>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7335752"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7335752"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8543253"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8543253"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9744396"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9744396"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10945538"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10945538" y="1590600"/>
            <a:ext cx="1077175" cy="1077022"/>
          </a:xfrm>
        </p:spPr>
        <p:txBody>
          <a:bodyPr>
            <a:normAutofit/>
          </a:bodyPr>
          <a:lstStyle>
            <a:lvl1pPr marL="0" indent="0" algn="l">
              <a:buNone/>
              <a:defRPr sz="1360" strike="noStrike">
                <a:solidFill>
                  <a:schemeClr val="bg1"/>
                </a:solidFill>
              </a:defRPr>
            </a:lvl1pPr>
          </a:lstStyle>
          <a:p>
            <a:endParaRPr lang="ru-RU" dirty="0"/>
          </a:p>
        </p:txBody>
      </p:sp>
    </p:spTree>
    <p:extLst>
      <p:ext uri="{BB962C8B-B14F-4D97-AF65-F5344CB8AC3E}">
        <p14:creationId xmlns:p14="http://schemas.microsoft.com/office/powerpoint/2010/main" val="253930165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a:xfrm>
            <a:off x="7079832" y="6483349"/>
            <a:ext cx="2797175" cy="371475"/>
          </a:xfrm>
          <a:prstGeom prst="rect">
            <a:avLst/>
          </a:prstGeom>
        </p:spPr>
        <p:txBody>
          <a:bodyPr/>
          <a:lstStyle>
            <a:lvl1pPr>
              <a:defRPr>
                <a:solidFill>
                  <a:schemeClr val="bg2">
                    <a:lumMod val="40000"/>
                    <a:lumOff val="60000"/>
                  </a:schemeClr>
                </a:solidFill>
              </a:defRPr>
            </a:lvl1pPr>
          </a:lstStyle>
          <a:p>
            <a:fld id="{6F87C8DF-A29B-444F-AC30-6D2947C5E82B}" type="datetime1">
              <a:rPr lang="en-US" smtClean="0"/>
              <a:pPr/>
              <a:t>12/18/2014</a:t>
            </a:fld>
            <a:endParaRPr lang="en-US"/>
          </a:p>
        </p:txBody>
      </p:sp>
      <p:sp>
        <p:nvSpPr>
          <p:cNvPr id="4" name="Footer Placeholder 3"/>
          <p:cNvSpPr>
            <a:spLocks noGrp="1"/>
          </p:cNvSpPr>
          <p:nvPr>
            <p:ph type="ftr" sz="quarter" idx="11"/>
          </p:nvPr>
        </p:nvSpPr>
        <p:spPr>
          <a:xfrm>
            <a:off x="9877007" y="6483350"/>
            <a:ext cx="1804987" cy="371475"/>
          </a:xfrm>
          <a:prstGeom prst="rect">
            <a:avLst/>
          </a:prstGeom>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a:xfrm>
            <a:off x="11676062" y="6483350"/>
            <a:ext cx="485776" cy="371475"/>
          </a:xfrm>
          <a:prstGeom prst="rect">
            <a:avLst/>
          </a:prstGeom>
        </p:spPr>
        <p:txBody>
          <a:bodyPr/>
          <a:lstStyle>
            <a:lvl1pPr>
              <a:defRPr>
                <a:solidFill>
                  <a:schemeClr val="bg2">
                    <a:lumMod val="40000"/>
                    <a:lumOff val="60000"/>
                  </a:schemeClr>
                </a:solidFill>
              </a:defRPr>
            </a:lvl1pPr>
          </a:lstStyle>
          <a:p>
            <a:fld id="{2775DF8E-1151-4C45-8C93-3AB060627CA9}" type="slidenum">
              <a:rPr lang="en-US" smtClean="0"/>
              <a:pPr/>
              <a:t>‹Nº›</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40563584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a:xfrm>
            <a:off x="7079832" y="6483349"/>
            <a:ext cx="2797175" cy="371475"/>
          </a:xfrm>
          <a:prstGeom prst="rect">
            <a:avLst/>
          </a:prstGeom>
        </p:spPr>
        <p:txBody>
          <a:bodyPr/>
          <a:lstStyle/>
          <a:p>
            <a:fld id="{2F3BAC70-3324-4D03-BF37-DF6E49462F99}" type="datetime1">
              <a:rPr lang="en-US" smtClean="0"/>
              <a:t>12/18/2014</a:t>
            </a:fld>
            <a:endParaRPr lang="en-US"/>
          </a:p>
        </p:txBody>
      </p:sp>
      <p:sp>
        <p:nvSpPr>
          <p:cNvPr id="5" name="Footer Placeholder 4"/>
          <p:cNvSpPr>
            <a:spLocks noGrp="1"/>
          </p:cNvSpPr>
          <p:nvPr>
            <p:ph type="ftr" sz="quarter" idx="12"/>
          </p:nvPr>
        </p:nvSpPr>
        <p:spPr>
          <a:xfrm>
            <a:off x="9877007" y="6483350"/>
            <a:ext cx="1804987" cy="371475"/>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a:xfrm>
            <a:off x="11676062" y="6483350"/>
            <a:ext cx="485776" cy="371475"/>
          </a:xfrm>
          <a:prstGeom prst="rect">
            <a:avLst/>
          </a:prstGeom>
        </p:spPr>
        <p:txBody>
          <a:bodyPr/>
          <a:lstStyle/>
          <a:p>
            <a:fld id="{2775DF8E-1151-4C45-8C93-3AB060627CA9}" type="slidenum">
              <a:rPr lang="en-US" smtClean="0"/>
              <a:pPr/>
              <a:t>‹Nº›</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19724910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a:xfrm>
            <a:off x="7079832" y="6483349"/>
            <a:ext cx="2797175" cy="371475"/>
          </a:xfrm>
          <a:prstGeom prst="rect">
            <a:avLst/>
          </a:prstGeom>
        </p:spPr>
        <p:txBody>
          <a:bodyPr/>
          <a:lstStyle>
            <a:lvl1pPr>
              <a:defRPr>
                <a:solidFill>
                  <a:schemeClr val="accent2">
                    <a:lumMod val="40000"/>
                    <a:lumOff val="60000"/>
                  </a:schemeClr>
                </a:solidFill>
              </a:defRPr>
            </a:lvl1pPr>
          </a:lstStyle>
          <a:p>
            <a:fld id="{F274F2DA-A81A-445A-980A-0AA0F39FE90C}" type="datetime1">
              <a:rPr lang="en-US" smtClean="0"/>
              <a:pPr/>
              <a:t>12/18/2014</a:t>
            </a:fld>
            <a:endParaRPr lang="en-US"/>
          </a:p>
        </p:txBody>
      </p:sp>
      <p:sp>
        <p:nvSpPr>
          <p:cNvPr id="4" name="Footer Placeholder 3"/>
          <p:cNvSpPr>
            <a:spLocks noGrp="1"/>
          </p:cNvSpPr>
          <p:nvPr>
            <p:ph type="ftr" sz="quarter" idx="11"/>
          </p:nvPr>
        </p:nvSpPr>
        <p:spPr>
          <a:xfrm>
            <a:off x="9877007" y="6483350"/>
            <a:ext cx="1804987" cy="371475"/>
          </a:xfrm>
          <a:prstGeom prst="rect">
            <a:avLst/>
          </a:prstGeom>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a:xfrm>
            <a:off x="11676062" y="6483350"/>
            <a:ext cx="485776" cy="371475"/>
          </a:xfrm>
          <a:prstGeom prst="rect">
            <a:avLst/>
          </a:prstGeom>
        </p:spPr>
        <p:txBody>
          <a:bodyPr/>
          <a:lstStyle>
            <a:lvl1pPr>
              <a:defRPr>
                <a:solidFill>
                  <a:schemeClr val="accent2">
                    <a:lumMod val="40000"/>
                    <a:lumOff val="60000"/>
                  </a:schemeClr>
                </a:solidFill>
              </a:defRPr>
            </a:lvl1pPr>
          </a:lstStyle>
          <a:p>
            <a:fld id="{2775DF8E-1151-4C45-8C93-3AB060627CA9}" type="slidenum">
              <a:rPr lang="en-US" smtClean="0"/>
              <a:pPr/>
              <a:t>‹Nº›</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2821899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a:xfrm>
            <a:off x="7079832" y="6483349"/>
            <a:ext cx="2797175" cy="371475"/>
          </a:xfrm>
          <a:prstGeom prst="rect">
            <a:avLst/>
          </a:prstGeom>
        </p:spPr>
        <p:txBody>
          <a:bodyPr/>
          <a:lstStyle/>
          <a:p>
            <a:fld id="{DF8856BE-949E-4BF1-9D5E-AF39E8E54868}" type="datetime1">
              <a:rPr lang="en-US" smtClean="0"/>
              <a:t>12/18/2014</a:t>
            </a:fld>
            <a:endParaRPr lang="en-US"/>
          </a:p>
        </p:txBody>
      </p:sp>
      <p:sp>
        <p:nvSpPr>
          <p:cNvPr id="6" name="Footer Placeholder 5"/>
          <p:cNvSpPr>
            <a:spLocks noGrp="1"/>
          </p:cNvSpPr>
          <p:nvPr>
            <p:ph type="ftr" sz="quarter" idx="14"/>
          </p:nvPr>
        </p:nvSpPr>
        <p:spPr>
          <a:xfrm>
            <a:off x="9877007" y="6483350"/>
            <a:ext cx="1804987" cy="371475"/>
          </a:xfrm>
          <a:prstGeom prst="rect">
            <a:avLst/>
          </a:prstGeom>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a:xfrm>
            <a:off x="11676062" y="6483350"/>
            <a:ext cx="485776" cy="371475"/>
          </a:xfrm>
          <a:prstGeom prst="rect">
            <a:avLst/>
          </a:prstGeom>
        </p:spPr>
        <p:txBody>
          <a:bodyPr/>
          <a:lstStyle/>
          <a:p>
            <a:fld id="{2775DF8E-1151-4C45-8C93-3AB060627CA9}" type="slidenum">
              <a:rPr lang="en-US" smtClean="0"/>
              <a:pPr/>
              <a:t>‹Nº›</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307095067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7079832" y="6483349"/>
            <a:ext cx="2797175" cy="371475"/>
          </a:xfrm>
          <a:prstGeom prst="rect">
            <a:avLst/>
          </a:prstGeom>
        </p:spPr>
        <p:txBody>
          <a:bodyPr/>
          <a:lstStyle/>
          <a:p>
            <a:fld id="{63D670E1-7EB3-4C04-B5DC-F7BE38D58F38}" type="datetime1">
              <a:rPr lang="en-US" smtClean="0"/>
              <a:t>12/18/2014</a:t>
            </a:fld>
            <a:endParaRPr lang="en-US"/>
          </a:p>
        </p:txBody>
      </p:sp>
      <p:sp>
        <p:nvSpPr>
          <p:cNvPr id="5" name="Footer Placeholder 4"/>
          <p:cNvSpPr>
            <a:spLocks noGrp="1"/>
          </p:cNvSpPr>
          <p:nvPr>
            <p:ph type="ftr" sz="quarter" idx="11"/>
          </p:nvPr>
        </p:nvSpPr>
        <p:spPr>
          <a:xfrm>
            <a:off x="9877007" y="6483350"/>
            <a:ext cx="1804987" cy="371475"/>
          </a:xfrm>
          <a:prstGeom prst="rect">
            <a:avLst/>
          </a:prstGeom>
        </p:spPr>
        <p:txBody>
          <a:bodyPr/>
          <a:lstStyle/>
          <a:p>
            <a:r>
              <a:rPr lang="en-US" smtClean="0"/>
              <a:t>Microsoft Confidential</a:t>
            </a:r>
            <a:endParaRPr lang="en-US" dirty="0" smtClean="0"/>
          </a:p>
        </p:txBody>
      </p:sp>
      <p:sp>
        <p:nvSpPr>
          <p:cNvPr id="6" name="Slide Number Placeholder 5"/>
          <p:cNvSpPr>
            <a:spLocks noGrp="1"/>
          </p:cNvSpPr>
          <p:nvPr>
            <p:ph type="sldNum" sz="quarter" idx="12"/>
          </p:nvPr>
        </p:nvSpPr>
        <p:spPr>
          <a:xfrm>
            <a:off x="11676062" y="6483350"/>
            <a:ext cx="485776" cy="371475"/>
          </a:xfrm>
          <a:prstGeom prst="rect">
            <a:avLst/>
          </a:prstGeom>
        </p:spPr>
        <p:txBody>
          <a:bodyPr/>
          <a:lstStyle/>
          <a:p>
            <a:fld id="{2775DF8E-1151-4C45-8C93-3AB060627CA9}" type="slidenum">
              <a:rPr lang="en-US" smtClean="0"/>
              <a:pPr/>
              <a:t>‹Nº›</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421452757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17628892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Rectangle 7"/>
          <p:cNvSpPr/>
          <p:nvPr userDrawn="1"/>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9269" tIns="69634" rIns="139269" bIns="69634" rtlCol="0" anchor="ctr"/>
          <a:lstStyle/>
          <a:p>
            <a:pPr algn="ctr"/>
            <a:endParaRPr lang="en-US" sz="2448" spc="-143"/>
          </a:p>
        </p:txBody>
      </p:sp>
      <p:sp>
        <p:nvSpPr>
          <p:cNvPr id="2" name="Title 1"/>
          <p:cNvSpPr>
            <a:spLocks noGrp="1"/>
          </p:cNvSpPr>
          <p:nvPr>
            <p:ph type="title" hasCustomPrompt="1"/>
          </p:nvPr>
        </p:nvSpPr>
        <p:spPr>
          <a:xfrm>
            <a:off x="414549" y="847052"/>
            <a:ext cx="11503739" cy="4999268"/>
          </a:xfrm>
        </p:spPr>
        <p:txBody>
          <a:bodyPr anchor="ctr" anchorCtr="0">
            <a:noAutofit/>
          </a:bodyPr>
          <a:lstStyle>
            <a:lvl1pPr algn="l">
              <a:defRPr sz="9111" b="0" cap="none" spc="0"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a:xfrm>
            <a:off x="2621578" y="6474105"/>
            <a:ext cx="1494383" cy="188346"/>
          </a:xfrm>
          <a:prstGeom prst="rect">
            <a:avLst/>
          </a:prstGeom>
        </p:spPr>
        <p:txBody>
          <a:bodyPr/>
          <a:lstStyle/>
          <a:p>
            <a:fld id="{5D3A53F4-5B22-4341-B64C-E9463FE4FF78}" type="datetime1">
              <a:rPr lang="en-US" smtClean="0"/>
              <a:t>12/18/2014</a:t>
            </a:fld>
            <a:endParaRPr lang="en-US"/>
          </a:p>
        </p:txBody>
      </p:sp>
      <p:sp>
        <p:nvSpPr>
          <p:cNvPr id="5" name="Footer Placeholder 4"/>
          <p:cNvSpPr>
            <a:spLocks noGrp="1"/>
          </p:cNvSpPr>
          <p:nvPr>
            <p:ph type="ftr" sz="quarter" idx="11"/>
          </p:nvPr>
        </p:nvSpPr>
        <p:spPr>
          <a:xfrm>
            <a:off x="5391986" y="6558508"/>
            <a:ext cx="3938217" cy="247514"/>
          </a:xfrm>
          <a:prstGeom prst="rect">
            <a:avLst/>
          </a:prstGeom>
        </p:spPr>
        <p:txBody>
          <a:bodyPr lIns="64008" tIns="32004" rIns="64008" bIns="32004"/>
          <a:lstStyle/>
          <a:p>
            <a:r>
              <a:rPr lang="en-US" smtClean="0"/>
              <a:t>‹#›</a:t>
            </a:r>
            <a:endParaRPr lang="en-US"/>
          </a:p>
        </p:txBody>
      </p:sp>
    </p:spTree>
    <p:extLst>
      <p:ext uri="{BB962C8B-B14F-4D97-AF65-F5344CB8AC3E}">
        <p14:creationId xmlns:p14="http://schemas.microsoft.com/office/powerpoint/2010/main" val="153942445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002919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89485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794842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Marker - UI"/>
          <p:cNvSpPr/>
          <p:nvPr userDrawn="1"/>
        </p:nvSpPr>
        <p:spPr bwMode="auto">
          <a:xfrm>
            <a:off x="10917936" y="295274"/>
            <a:ext cx="1518539"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400" dirty="0">
                <a:gradFill>
                  <a:gsLst>
                    <a:gs pos="2917">
                      <a:srgbClr val="FFFFFF"/>
                    </a:gs>
                    <a:gs pos="30000">
                      <a:srgbClr val="FFFFFF"/>
                    </a:gs>
                  </a:gsLst>
                  <a:lin ang="5400000" scaled="0"/>
                </a:gradFill>
                <a:latin typeface="Segoe UI Light"/>
              </a:rPr>
              <a:t>User </a:t>
            </a:r>
            <a:r>
              <a:rPr lang="en-US" sz="2400" dirty="0" smtClean="0">
                <a:gradFill>
                  <a:gsLst>
                    <a:gs pos="2917">
                      <a:srgbClr val="FFFFFF"/>
                    </a:gs>
                    <a:gs pos="30000">
                      <a:srgbClr val="FFFFFF"/>
                    </a:gs>
                  </a:gsLst>
                  <a:lin ang="5400000" scaled="0"/>
                </a:gradFill>
                <a:latin typeface="Segoe UI Light"/>
              </a:rPr>
              <a:t/>
            </a:r>
            <a:br>
              <a:rPr lang="en-US" sz="2400" dirty="0" smtClean="0">
                <a:gradFill>
                  <a:gsLst>
                    <a:gs pos="2917">
                      <a:srgbClr val="FFFFFF"/>
                    </a:gs>
                    <a:gs pos="30000">
                      <a:srgbClr val="FFFFFF"/>
                    </a:gs>
                  </a:gsLst>
                  <a:lin ang="5400000" scaled="0"/>
                </a:gradFill>
                <a:latin typeface="Segoe UI Light"/>
              </a:rPr>
            </a:br>
            <a:r>
              <a:rPr lang="en-US" sz="2400" dirty="0" smtClean="0">
                <a:gradFill>
                  <a:gsLst>
                    <a:gs pos="2917">
                      <a:srgbClr val="FFFFFF"/>
                    </a:gs>
                    <a:gs pos="30000">
                      <a:srgbClr val="FFFFFF"/>
                    </a:gs>
                  </a:gsLst>
                  <a:lin ang="5400000" scaled="0"/>
                </a:gradFill>
                <a:latin typeface="Segoe UI Light"/>
              </a:rPr>
              <a:t>Interface</a:t>
            </a:r>
            <a:endParaRPr lang="en-US" sz="2400" dirty="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297987465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7466483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01272643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8005772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6735894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7596815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489457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71039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699902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29762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23088423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146730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280397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23283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620239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68750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411810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72204087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09787140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40140649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endParaRPr lang="en-US" dirty="0"/>
          </a:p>
        </p:txBody>
      </p:sp>
    </p:spTree>
    <p:extLst>
      <p:ext uri="{BB962C8B-B14F-4D97-AF65-F5344CB8AC3E}">
        <p14:creationId xmlns:p14="http://schemas.microsoft.com/office/powerpoint/2010/main" val="31188049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370356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545309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485112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72960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381918009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6105043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8004" t="10480" r="-211" b="20406"/>
          <a:stretch/>
        </p:blipFill>
        <p:spPr>
          <a:xfrm>
            <a:off x="-30163" y="0"/>
            <a:ext cx="12496801" cy="7002462"/>
          </a:xfrm>
          <a:prstGeom prst="rect">
            <a:avLst/>
          </a:prstGeom>
        </p:spPr>
      </p:pic>
      <p:sp>
        <p:nvSpPr>
          <p:cNvPr id="5" name="Rectangle 4"/>
          <p:cNvSpPr/>
          <p:nvPr userDrawn="1"/>
        </p:nvSpPr>
        <p:spPr bwMode="auto">
          <a:xfrm>
            <a:off x="0" y="0"/>
            <a:ext cx="12436475" cy="7045325"/>
          </a:xfrm>
          <a:prstGeom prst="rect">
            <a:avLst/>
          </a:prstGeom>
          <a:gradFill>
            <a:gsLst>
              <a:gs pos="0">
                <a:schemeClr val="bg1">
                  <a:alpha val="0"/>
                </a:schemeClr>
              </a:gs>
              <a:gs pos="100000">
                <a:schemeClr val="bg1">
                  <a:alpha val="4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Freeform 1" hidden="1"/>
          <p:cNvSpPr>
            <a:spLocks noEditPoints="1"/>
          </p:cNvSpPr>
          <p:nvPr userDrawn="1"/>
        </p:nvSpPr>
        <p:spPr bwMode="black">
          <a:xfrm>
            <a:off x="2137568" y="411638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black">
          <a:xfrm>
            <a:off x="473385" y="4521200"/>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41315330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1261" t="15541" r="794" b="10457"/>
          <a:stretch/>
        </p:blipFill>
        <p:spPr>
          <a:xfrm>
            <a:off x="-30162" y="-7939"/>
            <a:ext cx="12496800" cy="7010401"/>
          </a:xfrm>
          <a:prstGeom prst="rect">
            <a:avLst/>
          </a:prstGeom>
        </p:spPr>
      </p:pic>
      <p:sp>
        <p:nvSpPr>
          <p:cNvPr id="5" name="Rectangle 4"/>
          <p:cNvSpPr/>
          <p:nvPr userDrawn="1"/>
        </p:nvSpPr>
        <p:spPr bwMode="auto">
          <a:xfrm>
            <a:off x="0" y="0"/>
            <a:ext cx="12436475" cy="7053264"/>
          </a:xfrm>
          <a:prstGeom prst="rect">
            <a:avLst/>
          </a:prstGeom>
          <a:gradFill>
            <a:gsLst>
              <a:gs pos="0">
                <a:schemeClr val="bg1">
                  <a:alpha val="0"/>
                </a:schemeClr>
              </a:gs>
              <a:gs pos="100000">
                <a:schemeClr val="bg1">
                  <a:alpha val="5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build2" hidden="1"/>
          <p:cNvSpPr>
            <a:spLocks noEditPoints="1"/>
          </p:cNvSpPr>
          <p:nvPr userDrawn="1"/>
        </p:nvSpPr>
        <p:spPr bwMode="black">
          <a:xfrm>
            <a:off x="2137568" y="4368799"/>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black">
          <a:xfrm>
            <a:off x="9342437" y="5554662"/>
            <a:ext cx="2696852" cy="67670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406729577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15541"/>
          <a:stretch/>
        </p:blipFill>
        <p:spPr>
          <a:xfrm>
            <a:off x="-1" y="-239447"/>
            <a:ext cx="12847638" cy="7233973"/>
          </a:xfrm>
          <a:prstGeom prst="rect">
            <a:avLst/>
          </a:prstGeom>
        </p:spPr>
      </p:pic>
      <p:sp>
        <p:nvSpPr>
          <p:cNvPr id="4" name="Rectangle 3"/>
          <p:cNvSpPr/>
          <p:nvPr userDrawn="1"/>
        </p:nvSpPr>
        <p:spPr bwMode="auto">
          <a:xfrm>
            <a:off x="0" y="1135062"/>
            <a:ext cx="12847637" cy="5859463"/>
          </a:xfrm>
          <a:prstGeom prst="rect">
            <a:avLst/>
          </a:prstGeom>
          <a:gradFill>
            <a:gsLst>
              <a:gs pos="0">
                <a:schemeClr val="bg1">
                  <a:alpha val="0"/>
                </a:schemeClr>
              </a:gs>
              <a:gs pos="100000">
                <a:schemeClr val="bg1">
                  <a:alpha val="63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Freeform 1"/>
          <p:cNvSpPr>
            <a:spLocks noEditPoints="1"/>
          </p:cNvSpPr>
          <p:nvPr userDrawn="1"/>
        </p:nvSpPr>
        <p:spPr bwMode="black">
          <a:xfrm>
            <a:off x="473385" y="4521200"/>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55624099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9718337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6316402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490652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337385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214837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5076145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36601232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7791525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79761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522699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8258816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157528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55578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5189490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7494214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1.png"/><Relationship Id="rId2"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1.pn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1.pn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296652077"/>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300" r:id="rId15"/>
    <p:sldLayoutId id="2147484301" r:id="rId16"/>
    <p:sldLayoutId id="2147484302" r:id="rId17"/>
    <p:sldLayoutId id="2147484306" r:id="rId18"/>
    <p:sldLayoutId id="2147484307" r:id="rId19"/>
    <p:sldLayoutId id="2147484308" r:id="rId20"/>
    <p:sldLayoutId id="2147484309" r:id="rId21"/>
    <p:sldLayoutId id="2147484310" r:id="rId22"/>
    <p:sldLayoutId id="2147484311" r:id="rId23"/>
    <p:sldLayoutId id="2147484312" r:id="rId24"/>
    <p:sldLayoutId id="2147484313" r:id="rId2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130212112"/>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644601020"/>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651529524"/>
      </p:ext>
    </p:extLst>
  </p:cSld>
  <p:clrMap bg1="dk1" tx1="lt1" bg2="dk2" tx2="lt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4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38.jp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3" Type="http://schemas.openxmlformats.org/officeDocument/2006/relationships/hyperlink" Target="https://adduplex.zendesk.com/hc/en-us" TargetMode="External"/><Relationship Id="rId7" Type="http://schemas.openxmlformats.org/officeDocument/2006/relationships/hyperlink" Target="http://www.google.com/ads/admob/" TargetMode="External"/><Relationship Id="rId12"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45.png"/><Relationship Id="rId11" Type="http://schemas.openxmlformats.org/officeDocument/2006/relationships/hyperlink" Target="http://inner-active.com/" TargetMode="External"/><Relationship Id="rId5" Type="http://schemas.openxmlformats.org/officeDocument/2006/relationships/hyperlink" Target="http://www.smaato.com/" TargetMode="External"/><Relationship Id="rId10" Type="http://schemas.openxmlformats.org/officeDocument/2006/relationships/image" Target="../media/image47.gif"/><Relationship Id="rId4" Type="http://schemas.openxmlformats.org/officeDocument/2006/relationships/image" Target="../media/image44.png"/><Relationship Id="rId9" Type="http://schemas.openxmlformats.org/officeDocument/2006/relationships/hyperlink" Target="http://www.smartmad.com/" TargetMode="External"/><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hyperlink" Target="http://msdn.microsoft.com/en-US/library/windowsphone/develop/jj206974(v=vs.105).aspx" TargetMode="Externa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47.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jpg"/><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image" Target="../media/image65.jp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47.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47.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47.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47.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47.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image" Target="../media/image92.png"/><Relationship Id="rId1" Type="http://schemas.openxmlformats.org/officeDocument/2006/relationships/slideLayout" Target="../slideLayouts/slideLayout45.xml"/><Relationship Id="rId4" Type="http://schemas.openxmlformats.org/officeDocument/2006/relationships/hyperlink" Target="mailto:javiersuarezruiz@Hotmail.com"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a:xfrm>
            <a:off x="579437" y="1287462"/>
            <a:ext cx="4938855" cy="4068037"/>
          </a:xfrm>
        </p:spPr>
        <p:txBody>
          <a:bodyPr/>
          <a:lstStyle/>
          <a:p>
            <a:pPr algn="ctr"/>
            <a:r>
              <a:rPr lang="en-US" sz="7343" dirty="0" err="1" smtClean="0">
                <a:latin typeface="Segoe WP Light"/>
                <a:cs typeface="Segoe WP Light"/>
              </a:rPr>
              <a:t>Publicación</a:t>
            </a:r>
            <a:r>
              <a:rPr lang="en-US" sz="7343" dirty="0" smtClean="0">
                <a:latin typeface="Segoe WP Light"/>
                <a:cs typeface="Segoe WP Light"/>
              </a:rPr>
              <a:t> de </a:t>
            </a:r>
            <a:r>
              <a:rPr lang="en-US" sz="7343" dirty="0" err="1" smtClean="0">
                <a:latin typeface="Segoe WP Light"/>
                <a:cs typeface="Segoe WP Light"/>
              </a:rPr>
              <a:t>Aplicaciones</a:t>
            </a:r>
            <a:r>
              <a:rPr lang="en-US" sz="7343" dirty="0" smtClean="0">
                <a:latin typeface="Segoe WP Light"/>
                <a:cs typeface="Segoe WP Light"/>
              </a:rPr>
              <a:t> </a:t>
            </a:r>
            <a:r>
              <a:rPr lang="en-US" sz="7343" dirty="0" err="1">
                <a:latin typeface="Segoe WP Light"/>
                <a:cs typeface="Segoe WP Light"/>
              </a:rPr>
              <a:t>Universales</a:t>
            </a:r>
            <a:endParaRPr lang="en-US" sz="7343" dirty="0">
              <a:latin typeface="Segoe WP Light"/>
              <a:cs typeface="Segoe WP Light"/>
            </a:endParaRPr>
          </a:p>
        </p:txBody>
      </p:sp>
      <p:pic>
        <p:nvPicPr>
          <p:cNvPr id="10" name="Picture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62" y="-30892"/>
            <a:ext cx="10586575" cy="7009596"/>
          </a:xfrm>
          <a:prstGeom prst="rect">
            <a:avLst/>
          </a:prstGeom>
        </p:spPr>
      </p:pic>
      <p:sp>
        <p:nvSpPr>
          <p:cNvPr id="11" name="Rectángulo 10"/>
          <p:cNvSpPr/>
          <p:nvPr/>
        </p:nvSpPr>
        <p:spPr>
          <a:xfrm>
            <a:off x="6223461" y="5199679"/>
            <a:ext cx="6212131" cy="1807639"/>
          </a:xfrm>
          <a:prstGeom prst="rect">
            <a:avLst/>
          </a:prstGeom>
          <a:solidFill>
            <a:schemeClr val="bg1">
              <a:lumMod val="65000"/>
              <a:alpha val="62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ES" sz="3600" b="1" dirty="0">
                <a:latin typeface="+mj-lt"/>
              </a:rPr>
              <a:t>Christmas Mobile Apps </a:t>
            </a:r>
            <a:r>
              <a:rPr lang="es-ES" sz="3600" b="1" dirty="0" err="1">
                <a:latin typeface="+mj-lt"/>
              </a:rPr>
              <a:t>Sessions</a:t>
            </a:r>
            <a:endParaRPr lang="es-ES" sz="3600" b="1" dirty="0">
              <a:latin typeface="+mj-lt"/>
            </a:endParaRPr>
          </a:p>
        </p:txBody>
      </p:sp>
      <p:sp>
        <p:nvSpPr>
          <p:cNvPr id="12" name="Title 53"/>
          <p:cNvSpPr txBox="1">
            <a:spLocks/>
          </p:cNvSpPr>
          <p:nvPr/>
        </p:nvSpPr>
        <p:spPr>
          <a:xfrm>
            <a:off x="7332521" y="5735793"/>
            <a:ext cx="4938855" cy="735522"/>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tx1"/>
                </a:solidFill>
                <a:latin typeface="+mj-lt"/>
                <a:ea typeface="+mj-ea"/>
                <a:cs typeface="+mj-cs"/>
              </a:defRPr>
            </a:lvl1pPr>
          </a:lstStyle>
          <a:p>
            <a:endParaRPr lang="en-US" sz="4896" dirty="0">
              <a:latin typeface="Segoe WP Light"/>
              <a:cs typeface="Segoe WP Light"/>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8006" y="4884128"/>
            <a:ext cx="2438740" cy="2438740"/>
          </a:xfrm>
          <a:prstGeom prst="rect">
            <a:avLst/>
          </a:prstGeom>
        </p:spPr>
      </p:pic>
    </p:spTree>
    <p:extLst>
      <p:ext uri="{BB962C8B-B14F-4D97-AF65-F5344CB8AC3E}">
        <p14:creationId xmlns:p14="http://schemas.microsoft.com/office/powerpoint/2010/main" val="374116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 Trial al Pago: </a:t>
            </a:r>
            <a:r>
              <a:rPr lang="en-US" dirty="0" err="1" smtClean="0"/>
              <a:t>Mejores</a:t>
            </a:r>
            <a:r>
              <a:rPr lang="en-US" dirty="0" smtClean="0"/>
              <a:t> </a:t>
            </a:r>
            <a:r>
              <a:rPr lang="en-US" dirty="0" err="1" smtClean="0"/>
              <a:t>prácticas</a:t>
            </a:r>
            <a:endParaRPr lang="en-US" dirty="0"/>
          </a:p>
        </p:txBody>
      </p:sp>
      <p:sp>
        <p:nvSpPr>
          <p:cNvPr id="15" name="Rectangle 14"/>
          <p:cNvSpPr/>
          <p:nvPr/>
        </p:nvSpPr>
        <p:spPr>
          <a:xfrm>
            <a:off x="0" y="6733419"/>
            <a:ext cx="1297406" cy="258532"/>
          </a:xfrm>
          <a:prstGeom prst="rect">
            <a:avLst/>
          </a:prstGeom>
        </p:spPr>
        <p:txBody>
          <a:bodyPr wrap="none">
            <a:spAutoFit/>
          </a:bodyPr>
          <a:lstStyle/>
          <a:p>
            <a:pPr>
              <a:lnSpc>
                <a:spcPct val="90000"/>
              </a:lnSpc>
              <a:spcAft>
                <a:spcPts val="600"/>
              </a:spcAft>
            </a:pPr>
            <a:r>
              <a:rPr lang="en-US" sz="1200" dirty="0" smtClean="0">
                <a:gradFill>
                  <a:gsLst>
                    <a:gs pos="2917">
                      <a:srgbClr val="404040"/>
                    </a:gs>
                    <a:gs pos="30000">
                      <a:srgbClr val="404040"/>
                    </a:gs>
                  </a:gsLst>
                  <a:lin ang="5400000" scaled="0"/>
                </a:gradFill>
                <a:latin typeface="Segoe UI Light"/>
              </a:rPr>
              <a:t>Source: Microsoft</a:t>
            </a:r>
            <a:endParaRPr lang="en-US" sz="1200" dirty="0">
              <a:gradFill>
                <a:gsLst>
                  <a:gs pos="2917">
                    <a:srgbClr val="404040"/>
                  </a:gs>
                  <a:gs pos="30000">
                    <a:srgbClr val="404040"/>
                  </a:gs>
                </a:gsLst>
                <a:lin ang="5400000" scaled="0"/>
              </a:gradFill>
              <a:latin typeface="Segoe UI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008" y="1695427"/>
            <a:ext cx="2340831" cy="390138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7240" y="1695427"/>
            <a:ext cx="2340831" cy="390138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4776" y="1695427"/>
            <a:ext cx="2340831" cy="390138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544" y="1695427"/>
            <a:ext cx="2340831" cy="390138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68470" y="1695427"/>
            <a:ext cx="2340831" cy="3901386"/>
          </a:xfrm>
          <a:prstGeom prst="rect">
            <a:avLst/>
          </a:prstGeom>
        </p:spPr>
      </p:pic>
      <p:sp>
        <p:nvSpPr>
          <p:cNvPr id="24" name="TextBox 23"/>
          <p:cNvSpPr txBox="1"/>
          <p:nvPr/>
        </p:nvSpPr>
        <p:spPr>
          <a:xfrm>
            <a:off x="4895092" y="5504862"/>
            <a:ext cx="1206100" cy="586314"/>
          </a:xfrm>
          <a:prstGeom prst="rect">
            <a:avLst/>
          </a:prstGeom>
          <a:noFill/>
        </p:spPr>
        <p:txBody>
          <a:bodyPr wrap="none" lIns="182880" tIns="146304" rIns="182880" bIns="146304" rtlCol="0">
            <a:spAutoFit/>
          </a:bodyPr>
          <a:lstStyle/>
          <a:p>
            <a:pPr>
              <a:lnSpc>
                <a:spcPct val="90000"/>
              </a:lnSpc>
              <a:spcAft>
                <a:spcPts val="600"/>
              </a:spcAft>
            </a:pPr>
            <a:r>
              <a:rPr lang="en-US" sz="1050" b="1" dirty="0" smtClean="0">
                <a:solidFill>
                  <a:srgbClr val="404040"/>
                </a:solidFill>
                <a:latin typeface="Segoe UI Light"/>
              </a:rPr>
              <a:t>Bejeweled Live</a:t>
            </a:r>
            <a:br>
              <a:rPr lang="en-US" sz="1050" b="1" dirty="0" smtClean="0">
                <a:solidFill>
                  <a:srgbClr val="404040"/>
                </a:solidFill>
                <a:latin typeface="Segoe UI Light"/>
              </a:rPr>
            </a:br>
            <a:r>
              <a:rPr lang="en-US" sz="1050" dirty="0" smtClean="0">
                <a:solidFill>
                  <a:srgbClr val="404040"/>
                </a:solidFill>
                <a:latin typeface="Segoe UI Light"/>
              </a:rPr>
              <a:t>Electronic Arts </a:t>
            </a:r>
          </a:p>
        </p:txBody>
      </p:sp>
      <p:sp>
        <p:nvSpPr>
          <p:cNvPr id="27" name="TextBox 26"/>
          <p:cNvSpPr txBox="1"/>
          <p:nvPr/>
        </p:nvSpPr>
        <p:spPr>
          <a:xfrm>
            <a:off x="-8546" y="5504862"/>
            <a:ext cx="1579600" cy="586314"/>
          </a:xfrm>
          <a:prstGeom prst="rect">
            <a:avLst/>
          </a:prstGeom>
          <a:noFill/>
        </p:spPr>
        <p:txBody>
          <a:bodyPr wrap="none" lIns="182880" tIns="146304" rIns="182880" bIns="146304" rtlCol="0">
            <a:spAutoFit/>
          </a:bodyPr>
          <a:lstStyle/>
          <a:p>
            <a:pPr>
              <a:lnSpc>
                <a:spcPct val="90000"/>
              </a:lnSpc>
              <a:spcAft>
                <a:spcPts val="600"/>
              </a:spcAft>
            </a:pPr>
            <a:r>
              <a:rPr lang="en-US" sz="1050" b="1" dirty="0" err="1" smtClean="0">
                <a:solidFill>
                  <a:srgbClr val="404040"/>
                </a:solidFill>
                <a:latin typeface="Segoe UI Light"/>
              </a:rPr>
              <a:t>Chimpact</a:t>
            </a:r>
            <a:r>
              <a:rPr lang="en-US" sz="1050" b="1" dirty="0" smtClean="0">
                <a:solidFill>
                  <a:srgbClr val="404040"/>
                </a:solidFill>
                <a:latin typeface="Segoe UI Light"/>
              </a:rPr>
              <a:t/>
            </a:r>
            <a:br>
              <a:rPr lang="en-US" sz="1050" b="1" dirty="0" smtClean="0">
                <a:solidFill>
                  <a:srgbClr val="404040"/>
                </a:solidFill>
                <a:latin typeface="Segoe UI Light"/>
              </a:rPr>
            </a:br>
            <a:r>
              <a:rPr lang="en-US" sz="1050" dirty="0" smtClean="0">
                <a:solidFill>
                  <a:srgbClr val="404040"/>
                </a:solidFill>
                <a:latin typeface="Segoe UI Light"/>
              </a:rPr>
              <a:t>Yippee Entertainment</a:t>
            </a:r>
          </a:p>
        </p:txBody>
      </p:sp>
      <p:sp>
        <p:nvSpPr>
          <p:cNvPr id="30" name="TextBox 29"/>
          <p:cNvSpPr txBox="1"/>
          <p:nvPr/>
        </p:nvSpPr>
        <p:spPr>
          <a:xfrm>
            <a:off x="9786854" y="5504862"/>
            <a:ext cx="1234953" cy="586314"/>
          </a:xfrm>
          <a:prstGeom prst="rect">
            <a:avLst/>
          </a:prstGeom>
          <a:noFill/>
        </p:spPr>
        <p:txBody>
          <a:bodyPr wrap="none" lIns="182880" tIns="146304" rIns="182880" bIns="146304" rtlCol="0">
            <a:spAutoFit/>
          </a:bodyPr>
          <a:lstStyle/>
          <a:p>
            <a:pPr>
              <a:lnSpc>
                <a:spcPct val="90000"/>
              </a:lnSpc>
              <a:spcAft>
                <a:spcPts val="600"/>
              </a:spcAft>
            </a:pPr>
            <a:r>
              <a:rPr lang="en-US" sz="1050" b="1" dirty="0" err="1" smtClean="0">
                <a:solidFill>
                  <a:srgbClr val="404040"/>
                </a:solidFill>
                <a:latin typeface="Segoe UI Light"/>
              </a:rPr>
              <a:t>Phototastic</a:t>
            </a:r>
            <a:r>
              <a:rPr lang="en-US" sz="1050" b="1" dirty="0" smtClean="0">
                <a:solidFill>
                  <a:srgbClr val="404040"/>
                </a:solidFill>
                <a:latin typeface="Segoe UI Light"/>
              </a:rPr>
              <a:t/>
            </a:r>
            <a:br>
              <a:rPr lang="en-US" sz="1050" b="1" dirty="0" smtClean="0">
                <a:solidFill>
                  <a:srgbClr val="404040"/>
                </a:solidFill>
                <a:latin typeface="Segoe UI Light"/>
              </a:rPr>
            </a:br>
            <a:r>
              <a:rPr lang="en-US" sz="1050" dirty="0" err="1" smtClean="0">
                <a:solidFill>
                  <a:srgbClr val="404040"/>
                </a:solidFill>
                <a:latin typeface="Segoe UI Light"/>
              </a:rPr>
              <a:t>thumbmunkeys</a:t>
            </a:r>
            <a:endParaRPr lang="en-US" sz="1050" dirty="0" smtClean="0">
              <a:solidFill>
                <a:srgbClr val="404040"/>
              </a:solidFill>
              <a:latin typeface="Segoe UI Light"/>
            </a:endParaRPr>
          </a:p>
        </p:txBody>
      </p:sp>
    </p:spTree>
    <p:extLst>
      <p:ext uri="{BB962C8B-B14F-4D97-AF65-F5344CB8AC3E}">
        <p14:creationId xmlns:p14="http://schemas.microsoft.com/office/powerpoint/2010/main" val="62042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995" y="601662"/>
            <a:ext cx="11191240" cy="572701"/>
          </a:xfrm>
        </p:spPr>
        <p:txBody>
          <a:bodyPr>
            <a:normAutofit fontScale="90000"/>
          </a:bodyPr>
          <a:lstStyle/>
          <a:p>
            <a:r>
              <a:rPr lang="en-CA" sz="3600" dirty="0" err="1" smtClean="0">
                <a:solidFill>
                  <a:schemeClr val="tx2"/>
                </a:solidFill>
                <a:latin typeface="Segoe" pitchFamily="34" charset="0"/>
              </a:rPr>
              <a:t>Conclusiones</a:t>
            </a:r>
            <a:r>
              <a:rPr lang="en-CA" sz="3600" dirty="0" smtClean="0">
                <a:solidFill>
                  <a:schemeClr val="tx2"/>
                </a:solidFill>
                <a:latin typeface="Segoe" pitchFamily="34" charset="0"/>
              </a:rPr>
              <a:t> del </a:t>
            </a:r>
            <a:r>
              <a:rPr lang="en-CA" sz="3600" dirty="0" err="1" smtClean="0">
                <a:solidFill>
                  <a:schemeClr val="tx2"/>
                </a:solidFill>
                <a:latin typeface="Segoe" pitchFamily="34" charset="0"/>
              </a:rPr>
              <a:t>modo</a:t>
            </a:r>
            <a:r>
              <a:rPr lang="en-CA" sz="3600" dirty="0" smtClean="0">
                <a:solidFill>
                  <a:schemeClr val="tx2"/>
                </a:solidFill>
                <a:latin typeface="Segoe" pitchFamily="34" charset="0"/>
              </a:rPr>
              <a:t> Trial</a:t>
            </a:r>
            <a:endParaRPr lang="en-US" sz="3600" dirty="0">
              <a:solidFill>
                <a:schemeClr val="tx2"/>
              </a:solidFill>
              <a:latin typeface="Segoe" pitchFamily="34" charset="0"/>
            </a:endParaRPr>
          </a:p>
        </p:txBody>
      </p:sp>
      <p:sp>
        <p:nvSpPr>
          <p:cNvPr id="4" name="Rectangle 3"/>
          <p:cNvSpPr/>
          <p:nvPr/>
        </p:nvSpPr>
        <p:spPr>
          <a:xfrm>
            <a:off x="3109559" y="1554338"/>
            <a:ext cx="8807920" cy="1321188"/>
          </a:xfrm>
          <a:prstGeom prst="rect">
            <a:avLst/>
          </a:prstGeom>
          <a:solidFill>
            <a:schemeClr val="tx1">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88591" indent="-388591">
              <a:buFont typeface="Arial" pitchFamily="34" charset="0"/>
              <a:buChar char="•"/>
            </a:pPr>
            <a:r>
              <a:rPr lang="en-CA" sz="2176" dirty="0">
                <a:latin typeface="Segoe"/>
                <a:cs typeface="Segoe WP SemiLight"/>
              </a:rPr>
              <a:t>No </a:t>
            </a:r>
            <a:r>
              <a:rPr lang="en-CA" sz="2176" dirty="0" err="1">
                <a:latin typeface="Segoe"/>
                <a:cs typeface="Segoe WP SemiLight"/>
              </a:rPr>
              <a:t>extiendas</a:t>
            </a:r>
            <a:r>
              <a:rPr lang="en-CA" sz="2176" dirty="0">
                <a:latin typeface="Segoe"/>
                <a:cs typeface="Segoe WP SemiLight"/>
              </a:rPr>
              <a:t> la </a:t>
            </a:r>
            <a:r>
              <a:rPr lang="en-CA" sz="2176" dirty="0" err="1">
                <a:latin typeface="Segoe"/>
                <a:cs typeface="Segoe WP SemiLight"/>
              </a:rPr>
              <a:t>versión</a:t>
            </a:r>
            <a:r>
              <a:rPr lang="en-CA" sz="2176" dirty="0">
                <a:latin typeface="Segoe"/>
                <a:cs typeface="Segoe WP SemiLight"/>
              </a:rPr>
              <a:t> Trial hasta </a:t>
            </a:r>
            <a:r>
              <a:rPr lang="en-CA" sz="2176" dirty="0" err="1">
                <a:latin typeface="Segoe"/>
                <a:cs typeface="Segoe WP SemiLight"/>
              </a:rPr>
              <a:t>límites</a:t>
            </a:r>
            <a:r>
              <a:rPr lang="en-CA" sz="2176" dirty="0">
                <a:latin typeface="Segoe"/>
                <a:cs typeface="Segoe WP SemiLight"/>
              </a:rPr>
              <a:t> </a:t>
            </a:r>
            <a:r>
              <a:rPr lang="en-CA" sz="2176" dirty="0" err="1">
                <a:latin typeface="Segoe"/>
                <a:cs typeface="Segoe WP SemiLight"/>
              </a:rPr>
              <a:t>muy</a:t>
            </a:r>
            <a:r>
              <a:rPr lang="en-CA" sz="2176" dirty="0">
                <a:latin typeface="Segoe"/>
                <a:cs typeface="Segoe WP SemiLight"/>
              </a:rPr>
              <a:t> altos. </a:t>
            </a:r>
            <a:r>
              <a:rPr lang="en-CA" sz="2176" dirty="0">
                <a:solidFill>
                  <a:srgbClr val="FFC000"/>
                </a:solidFill>
                <a:latin typeface="Segoe"/>
                <a:cs typeface="Segoe WP SemiLight"/>
              </a:rPr>
              <a:t>No regales</a:t>
            </a:r>
            <a:r>
              <a:rPr lang="en-CA" sz="2176" dirty="0">
                <a:latin typeface="Segoe"/>
                <a:cs typeface="Segoe WP SemiLight"/>
              </a:rPr>
              <a:t>, </a:t>
            </a:r>
            <a:r>
              <a:rPr lang="en-CA" sz="2176" dirty="0" err="1">
                <a:latin typeface="Segoe"/>
                <a:cs typeface="Segoe WP SemiLight"/>
              </a:rPr>
              <a:t>deja</a:t>
            </a:r>
            <a:r>
              <a:rPr lang="en-CA" sz="2176" dirty="0">
                <a:latin typeface="Segoe"/>
                <a:cs typeface="Segoe WP SemiLight"/>
              </a:rPr>
              <a:t> con </a:t>
            </a:r>
            <a:r>
              <a:rPr lang="en-CA" sz="2176" dirty="0" err="1">
                <a:latin typeface="Segoe"/>
                <a:cs typeface="Segoe WP SemiLight"/>
              </a:rPr>
              <a:t>ganas</a:t>
            </a:r>
            <a:r>
              <a:rPr lang="en-CA" sz="2176" dirty="0">
                <a:latin typeface="Segoe"/>
                <a:cs typeface="Segoe WP SemiLight"/>
              </a:rPr>
              <a:t> de </a:t>
            </a:r>
            <a:r>
              <a:rPr lang="en-CA" sz="2176" dirty="0" err="1">
                <a:latin typeface="Segoe"/>
                <a:cs typeface="Segoe WP SemiLight"/>
              </a:rPr>
              <a:t>más</a:t>
            </a:r>
            <a:r>
              <a:rPr lang="en-CA" sz="2176" dirty="0">
                <a:latin typeface="Segoe"/>
                <a:cs typeface="Segoe WP SemiLight"/>
              </a:rPr>
              <a:t>. El </a:t>
            </a:r>
            <a:r>
              <a:rPr lang="en-CA" sz="2176" dirty="0" err="1">
                <a:latin typeface="Segoe"/>
                <a:cs typeface="Segoe WP SemiLight"/>
              </a:rPr>
              <a:t>objetivo</a:t>
            </a:r>
            <a:r>
              <a:rPr lang="en-CA" sz="2176" dirty="0">
                <a:latin typeface="Segoe"/>
                <a:cs typeface="Segoe WP SemiLight"/>
              </a:rPr>
              <a:t> </a:t>
            </a:r>
            <a:r>
              <a:rPr lang="en-CA" sz="2176" dirty="0" err="1">
                <a:latin typeface="Segoe"/>
                <a:cs typeface="Segoe WP SemiLight"/>
              </a:rPr>
              <a:t>es</a:t>
            </a:r>
            <a:r>
              <a:rPr lang="en-CA" sz="2176" dirty="0">
                <a:latin typeface="Segoe"/>
                <a:cs typeface="Segoe WP SemiLight"/>
              </a:rPr>
              <a:t> </a:t>
            </a:r>
            <a:r>
              <a:rPr lang="en-CA" sz="2176" dirty="0" err="1">
                <a:latin typeface="Segoe"/>
                <a:cs typeface="Segoe WP SemiLight"/>
              </a:rPr>
              <a:t>que</a:t>
            </a:r>
            <a:r>
              <a:rPr lang="en-CA" sz="2176" dirty="0">
                <a:latin typeface="Segoe"/>
                <a:cs typeface="Segoe WP SemiLight"/>
              </a:rPr>
              <a:t> </a:t>
            </a:r>
            <a:r>
              <a:rPr lang="en-CA" sz="2176" dirty="0" err="1">
                <a:latin typeface="Segoe"/>
                <a:cs typeface="Segoe WP SemiLight"/>
              </a:rPr>
              <a:t>prueben</a:t>
            </a:r>
            <a:r>
              <a:rPr lang="en-CA" sz="2176" dirty="0">
                <a:latin typeface="Segoe"/>
                <a:cs typeface="Segoe WP SemiLight"/>
              </a:rPr>
              <a:t> a </a:t>
            </a:r>
            <a:r>
              <a:rPr lang="en-CA" sz="2176" dirty="0" err="1">
                <a:latin typeface="Segoe"/>
                <a:cs typeface="Segoe WP SemiLight"/>
              </a:rPr>
              <a:t>fondo</a:t>
            </a:r>
            <a:r>
              <a:rPr lang="en-CA" sz="2176" dirty="0">
                <a:latin typeface="Segoe"/>
                <a:cs typeface="Segoe WP SemiLight"/>
              </a:rPr>
              <a:t> y </a:t>
            </a:r>
            <a:r>
              <a:rPr lang="en-CA" sz="2176" dirty="0" err="1">
                <a:latin typeface="Segoe"/>
                <a:cs typeface="Segoe WP SemiLight"/>
              </a:rPr>
              <a:t>tengan</a:t>
            </a:r>
            <a:r>
              <a:rPr lang="en-CA" sz="2176" dirty="0">
                <a:latin typeface="Segoe"/>
                <a:cs typeface="Segoe WP SemiLight"/>
              </a:rPr>
              <a:t> un </a:t>
            </a:r>
            <a:r>
              <a:rPr lang="en-CA" sz="2176" dirty="0" err="1">
                <a:latin typeface="Segoe"/>
                <a:cs typeface="Segoe WP SemiLight"/>
              </a:rPr>
              <a:t>concepto</a:t>
            </a:r>
            <a:r>
              <a:rPr lang="en-CA" sz="2176" dirty="0">
                <a:latin typeface="Segoe"/>
                <a:cs typeface="Segoe WP SemiLight"/>
              </a:rPr>
              <a:t> </a:t>
            </a:r>
            <a:r>
              <a:rPr lang="en-CA" sz="2176" dirty="0" err="1">
                <a:latin typeface="Segoe"/>
                <a:cs typeface="Segoe WP SemiLight"/>
              </a:rPr>
              <a:t>claro</a:t>
            </a:r>
            <a:r>
              <a:rPr lang="en-CA" sz="2176" dirty="0">
                <a:latin typeface="Segoe"/>
                <a:cs typeface="Segoe WP SemiLight"/>
              </a:rPr>
              <a:t> de la </a:t>
            </a:r>
            <a:r>
              <a:rPr lang="en-CA" sz="2176" dirty="0" err="1">
                <a:latin typeface="Segoe"/>
                <a:cs typeface="Segoe WP SemiLight"/>
              </a:rPr>
              <a:t>misma</a:t>
            </a:r>
            <a:r>
              <a:rPr lang="en-CA" sz="2176" dirty="0">
                <a:latin typeface="Segoe"/>
                <a:cs typeface="Segoe WP SemiLight"/>
              </a:rPr>
              <a:t> </a:t>
            </a:r>
            <a:r>
              <a:rPr lang="en-CA" sz="2176" dirty="0" err="1">
                <a:latin typeface="Segoe"/>
                <a:cs typeface="Segoe WP SemiLight"/>
              </a:rPr>
              <a:t>como</a:t>
            </a:r>
            <a:r>
              <a:rPr lang="en-CA" sz="2176" dirty="0">
                <a:latin typeface="Segoe"/>
                <a:cs typeface="Segoe WP SemiLight"/>
              </a:rPr>
              <a:t> </a:t>
            </a:r>
            <a:r>
              <a:rPr lang="en-CA" sz="2176" dirty="0" err="1">
                <a:latin typeface="Segoe"/>
                <a:cs typeface="Segoe WP SemiLight"/>
              </a:rPr>
              <a:t>para</a:t>
            </a:r>
            <a:r>
              <a:rPr lang="en-CA" sz="2176" dirty="0">
                <a:latin typeface="Segoe"/>
                <a:cs typeface="Segoe WP SemiLight"/>
              </a:rPr>
              <a:t> </a:t>
            </a:r>
            <a:r>
              <a:rPr lang="en-CA" sz="2176" dirty="0" err="1">
                <a:latin typeface="Segoe"/>
                <a:cs typeface="Segoe WP SemiLight"/>
              </a:rPr>
              <a:t>pagar</a:t>
            </a:r>
            <a:r>
              <a:rPr lang="en-CA" sz="2176" dirty="0">
                <a:latin typeface="Segoe"/>
                <a:cs typeface="Segoe WP SemiLight"/>
              </a:rPr>
              <a:t>.</a:t>
            </a:r>
            <a:endParaRPr lang="en-US" sz="2176" dirty="0">
              <a:latin typeface="Segoe"/>
              <a:cs typeface="Segoe WP SemiLight"/>
            </a:endParaRPr>
          </a:p>
        </p:txBody>
      </p:sp>
      <p:sp>
        <p:nvSpPr>
          <p:cNvPr id="5" name="Rectangle 4"/>
          <p:cNvSpPr/>
          <p:nvPr/>
        </p:nvSpPr>
        <p:spPr>
          <a:xfrm>
            <a:off x="518995" y="1554338"/>
            <a:ext cx="2486942" cy="1321188"/>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48" b="1" dirty="0">
                <a:latin typeface="Segoe WP SemiLight"/>
                <a:cs typeface="Segoe WP SemiLight"/>
              </a:rPr>
              <a:t>No regales</a:t>
            </a:r>
            <a:endParaRPr lang="en-US" sz="2448" b="1" dirty="0">
              <a:latin typeface="Segoe WP SemiLight"/>
              <a:cs typeface="Segoe WP SemiLight"/>
            </a:endParaRPr>
          </a:p>
        </p:txBody>
      </p:sp>
      <p:sp>
        <p:nvSpPr>
          <p:cNvPr id="6" name="Rectangle 5"/>
          <p:cNvSpPr/>
          <p:nvPr/>
        </p:nvSpPr>
        <p:spPr>
          <a:xfrm>
            <a:off x="3109559" y="2971007"/>
            <a:ext cx="8807920" cy="1321188"/>
          </a:xfrm>
          <a:prstGeom prst="rect">
            <a:avLst/>
          </a:prstGeom>
          <a:solidFill>
            <a:schemeClr val="tx1">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88591" indent="-388591">
              <a:buFont typeface="Arial" pitchFamily="34" charset="0"/>
              <a:buChar char="•"/>
            </a:pPr>
            <a:r>
              <a:rPr lang="es-ES" sz="2176" dirty="0">
                <a:solidFill>
                  <a:srgbClr val="FFC000"/>
                </a:solidFill>
                <a:latin typeface="Segoe "/>
                <a:cs typeface="Segoe WP SemiLight"/>
              </a:rPr>
              <a:t>No </a:t>
            </a:r>
            <a:r>
              <a:rPr lang="es-ES" sz="2176" dirty="0" smtClean="0">
                <a:solidFill>
                  <a:srgbClr val="FFC000"/>
                </a:solidFill>
                <a:latin typeface="Segoe "/>
                <a:cs typeface="Segoe WP SemiLight"/>
              </a:rPr>
              <a:t>limites </a:t>
            </a:r>
            <a:r>
              <a:rPr lang="es-ES" sz="2176" dirty="0">
                <a:solidFill>
                  <a:srgbClr val="FFC000"/>
                </a:solidFill>
                <a:latin typeface="Segoe "/>
                <a:cs typeface="Segoe WP SemiLight"/>
              </a:rPr>
              <a:t>la funcionalidad </a:t>
            </a:r>
            <a:r>
              <a:rPr lang="es-ES" sz="2176" dirty="0">
                <a:latin typeface="Segoe "/>
                <a:cs typeface="Segoe WP SemiLight"/>
              </a:rPr>
              <a:t>de la aplicación en su versión Trial de manera tan fuerte que un usuario no puede obtener una buena comprensión del valor de la aplicación de pago.</a:t>
            </a:r>
          </a:p>
          <a:p>
            <a:pPr marL="388591" indent="-388591">
              <a:buFont typeface="Arial" pitchFamily="34" charset="0"/>
              <a:buChar char="•"/>
            </a:pPr>
            <a:r>
              <a:rPr lang="es-ES" sz="2176" dirty="0">
                <a:latin typeface="Segoe "/>
                <a:cs typeface="Segoe WP SemiLight"/>
              </a:rPr>
              <a:t>Deja con </a:t>
            </a:r>
            <a:r>
              <a:rPr lang="es-ES" sz="2176" dirty="0">
                <a:solidFill>
                  <a:srgbClr val="FFC000"/>
                </a:solidFill>
                <a:latin typeface="Segoe "/>
                <a:cs typeface="Segoe WP SemiLight"/>
              </a:rPr>
              <a:t>ganas de más </a:t>
            </a:r>
            <a:r>
              <a:rPr lang="es-ES" sz="2176" dirty="0">
                <a:latin typeface="Segoe "/>
                <a:cs typeface="Segoe WP SemiLight"/>
              </a:rPr>
              <a:t>- no dejarlos frustrados.</a:t>
            </a:r>
            <a:endParaRPr lang="en-US" sz="2176" dirty="0">
              <a:latin typeface="Segoe "/>
              <a:cs typeface="Segoe WP SemiLight"/>
            </a:endParaRPr>
          </a:p>
        </p:txBody>
      </p:sp>
      <p:sp>
        <p:nvSpPr>
          <p:cNvPr id="7" name="Rectangle 6"/>
          <p:cNvSpPr/>
          <p:nvPr/>
        </p:nvSpPr>
        <p:spPr>
          <a:xfrm>
            <a:off x="518995" y="2971007"/>
            <a:ext cx="2486942" cy="1321188"/>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48" b="1" dirty="0">
                <a:latin typeface="Segoe WP SemiLight"/>
                <a:cs typeface="Segoe WP SemiLight"/>
              </a:rPr>
              <a:t>Haga la versión Trial convincente</a:t>
            </a:r>
            <a:endParaRPr lang="en-US" sz="2448" b="1" dirty="0">
              <a:latin typeface="Segoe WP SemiLight"/>
              <a:cs typeface="Segoe WP SemiLight"/>
            </a:endParaRPr>
          </a:p>
        </p:txBody>
      </p:sp>
      <p:sp>
        <p:nvSpPr>
          <p:cNvPr id="8" name="Rectangle 7"/>
          <p:cNvSpPr/>
          <p:nvPr/>
        </p:nvSpPr>
        <p:spPr>
          <a:xfrm>
            <a:off x="3109559" y="4387677"/>
            <a:ext cx="8807920" cy="1321188"/>
          </a:xfrm>
          <a:prstGeom prst="rect">
            <a:avLst/>
          </a:prstGeom>
          <a:solidFill>
            <a:schemeClr val="tx1">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88591" indent="-388591">
              <a:buFont typeface="Arial" pitchFamily="34" charset="0"/>
              <a:buChar char="•"/>
            </a:pPr>
            <a:r>
              <a:rPr lang="es-ES" sz="2000" dirty="0">
                <a:latin typeface="Segoe "/>
                <a:cs typeface="Segoe WP SemiLight"/>
              </a:rPr>
              <a:t>Si </a:t>
            </a:r>
            <a:r>
              <a:rPr lang="es-ES" sz="2000" dirty="0" smtClean="0">
                <a:latin typeface="Segoe "/>
                <a:cs typeface="Segoe WP SemiLight"/>
              </a:rPr>
              <a:t>deseas </a:t>
            </a:r>
            <a:r>
              <a:rPr lang="es-ES" sz="2000" dirty="0">
                <a:latin typeface="Segoe "/>
                <a:cs typeface="Segoe WP SemiLight"/>
              </a:rPr>
              <a:t>que un usuario pague por </a:t>
            </a:r>
            <a:r>
              <a:rPr lang="es-ES" sz="2000" dirty="0" smtClean="0">
                <a:latin typeface="Segoe "/>
                <a:cs typeface="Segoe WP SemiLight"/>
              </a:rPr>
              <a:t>la aplicación </a:t>
            </a:r>
            <a:r>
              <a:rPr lang="es-ES" sz="2000" dirty="0">
                <a:latin typeface="Segoe "/>
                <a:cs typeface="Segoe WP SemiLight"/>
              </a:rPr>
              <a:t>para compensarle por su gran esfuerzo, ¿por qué no obtener beneficios económicos </a:t>
            </a:r>
            <a:r>
              <a:rPr lang="es-ES" sz="2000" dirty="0" smtClean="0">
                <a:latin typeface="Segoe "/>
                <a:cs typeface="Segoe WP SemiLight"/>
              </a:rPr>
              <a:t>vía </a:t>
            </a:r>
            <a:r>
              <a:rPr lang="es-ES" sz="2000" dirty="0" smtClean="0">
                <a:solidFill>
                  <a:srgbClr val="FFC000"/>
                </a:solidFill>
                <a:latin typeface="Segoe "/>
                <a:cs typeface="Segoe WP SemiLight"/>
              </a:rPr>
              <a:t>anuncios</a:t>
            </a:r>
            <a:r>
              <a:rPr lang="es-ES" sz="2000" dirty="0">
                <a:latin typeface="Segoe "/>
                <a:cs typeface="Segoe WP SemiLight"/>
              </a:rPr>
              <a:t>?</a:t>
            </a:r>
          </a:p>
          <a:p>
            <a:pPr marL="388591" indent="-388591">
              <a:buFont typeface="Arial" pitchFamily="34" charset="0"/>
              <a:buChar char="•"/>
            </a:pPr>
            <a:r>
              <a:rPr lang="es-ES" sz="2000" dirty="0" err="1" smtClean="0">
                <a:latin typeface="Segoe "/>
                <a:cs typeface="Segoe WP SemiLight"/>
              </a:rPr>
              <a:t>Obten</a:t>
            </a:r>
            <a:r>
              <a:rPr lang="es-ES" sz="2000" dirty="0" smtClean="0">
                <a:latin typeface="Segoe "/>
                <a:cs typeface="Segoe WP SemiLight"/>
              </a:rPr>
              <a:t> beneficios </a:t>
            </a:r>
            <a:r>
              <a:rPr lang="es-ES" sz="2000" dirty="0">
                <a:latin typeface="Segoe "/>
                <a:cs typeface="Segoe WP SemiLight"/>
              </a:rPr>
              <a:t>tanto de la versión gratuita como de la de pago.</a:t>
            </a:r>
            <a:endParaRPr lang="en-US" sz="2000" dirty="0">
              <a:latin typeface="Segoe "/>
              <a:cs typeface="Segoe WP SemiLight"/>
            </a:endParaRPr>
          </a:p>
        </p:txBody>
      </p:sp>
      <p:sp>
        <p:nvSpPr>
          <p:cNvPr id="9" name="Rectangle 8"/>
          <p:cNvSpPr/>
          <p:nvPr/>
        </p:nvSpPr>
        <p:spPr>
          <a:xfrm>
            <a:off x="518995" y="4387677"/>
            <a:ext cx="2486942" cy="1321188"/>
          </a:xfrm>
          <a:prstGeom prst="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48" b="1" dirty="0" err="1">
                <a:latin typeface="Segoe WP SemiLight"/>
                <a:cs typeface="Segoe WP SemiLight"/>
              </a:rPr>
              <a:t>Usa</a:t>
            </a:r>
            <a:r>
              <a:rPr lang="en-CA" sz="2448" b="1" dirty="0">
                <a:latin typeface="Segoe WP SemiLight"/>
                <a:cs typeface="Segoe WP SemiLight"/>
              </a:rPr>
              <a:t> </a:t>
            </a:r>
            <a:r>
              <a:rPr lang="en-CA" sz="2448" b="1" dirty="0" err="1">
                <a:latin typeface="Segoe WP SemiLight"/>
                <a:cs typeface="Segoe WP SemiLight"/>
              </a:rPr>
              <a:t>Publicidad</a:t>
            </a:r>
            <a:endParaRPr lang="en-US" sz="2448" b="1" dirty="0">
              <a:latin typeface="Segoe WP SemiLight"/>
              <a:cs typeface="Segoe WP SemiLight"/>
            </a:endParaRPr>
          </a:p>
        </p:txBody>
      </p:sp>
    </p:spTree>
    <p:extLst>
      <p:ext uri="{BB962C8B-B14F-4D97-AF65-F5344CB8AC3E}">
        <p14:creationId xmlns:p14="http://schemas.microsoft.com/office/powerpoint/2010/main" val="1046249399"/>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In-app purchase: </a:t>
            </a:r>
            <a:r>
              <a:rPr lang="en-US" sz="4000" dirty="0" err="1" smtClean="0"/>
              <a:t>vende</a:t>
            </a:r>
            <a:r>
              <a:rPr lang="en-US" sz="4000" dirty="0" smtClean="0"/>
              <a:t> </a:t>
            </a:r>
            <a:r>
              <a:rPr lang="en-US" sz="4000" dirty="0" err="1" smtClean="0"/>
              <a:t>elementos</a:t>
            </a:r>
            <a:r>
              <a:rPr lang="en-US" sz="4000" dirty="0" smtClean="0"/>
              <a:t> </a:t>
            </a:r>
            <a:r>
              <a:rPr lang="en-US" sz="4000" dirty="0" err="1" smtClean="0"/>
              <a:t>digitales</a:t>
            </a:r>
            <a:r>
              <a:rPr lang="en-US" sz="4000" dirty="0" smtClean="0"/>
              <a:t> </a:t>
            </a:r>
            <a:r>
              <a:rPr lang="en-US" sz="4000" dirty="0" err="1" smtClean="0"/>
              <a:t>en</a:t>
            </a:r>
            <a:r>
              <a:rPr lang="en-US" sz="4000" dirty="0" smtClean="0"/>
              <a:t> la App</a:t>
            </a:r>
            <a:endParaRPr lang="en-US" sz="4000" dirty="0"/>
          </a:p>
        </p:txBody>
      </p:sp>
      <p:sp>
        <p:nvSpPr>
          <p:cNvPr id="6" name="Rectangle 5"/>
          <p:cNvSpPr/>
          <p:nvPr/>
        </p:nvSpPr>
        <p:spPr>
          <a:xfrm>
            <a:off x="6818116" y="1278838"/>
            <a:ext cx="3692697" cy="59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24347" rIns="186521" bIns="124347" rtlCol="0" anchor="ctr" anchorCtr="0"/>
          <a:lstStyle/>
          <a:p>
            <a:pPr algn="ctr"/>
            <a:r>
              <a:rPr lang="en-US" sz="2800" dirty="0" err="1" smtClean="0">
                <a:gradFill>
                  <a:gsLst>
                    <a:gs pos="0">
                      <a:srgbClr val="FFFFFF"/>
                    </a:gs>
                    <a:gs pos="100000">
                      <a:srgbClr val="FFFFFF"/>
                    </a:gs>
                  </a:gsLst>
                  <a:lin ang="5400000" scaled="0"/>
                </a:gradFill>
                <a:latin typeface="Segoe UI Light"/>
              </a:rPr>
              <a:t>Consumibles</a:t>
            </a:r>
            <a:endParaRPr lang="en-US" sz="2800" dirty="0">
              <a:gradFill>
                <a:gsLst>
                  <a:gs pos="0">
                    <a:srgbClr val="FFFFFF"/>
                  </a:gs>
                  <a:gs pos="100000">
                    <a:srgbClr val="FFFFFF"/>
                  </a:gs>
                </a:gsLst>
                <a:lin ang="5400000" scaled="0"/>
              </a:gradFill>
              <a:latin typeface="Segoe UI Light"/>
            </a:endParaRPr>
          </a:p>
        </p:txBody>
      </p:sp>
      <p:sp>
        <p:nvSpPr>
          <p:cNvPr id="7" name="Rectangle 6"/>
          <p:cNvSpPr/>
          <p:nvPr/>
        </p:nvSpPr>
        <p:spPr>
          <a:xfrm>
            <a:off x="6833078" y="1870253"/>
            <a:ext cx="3692697" cy="260899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24347" rIns="186521" bIns="124347" rtlCol="0" anchor="ctr" anchorCtr="0"/>
          <a:lstStyle/>
          <a:p>
            <a:r>
              <a:rPr lang="en-US" sz="2000" dirty="0" err="1" smtClean="0">
                <a:gradFill>
                  <a:gsLst>
                    <a:gs pos="0">
                      <a:srgbClr val="00188F"/>
                    </a:gs>
                    <a:gs pos="100000">
                      <a:srgbClr val="00188F"/>
                    </a:gs>
                  </a:gsLst>
                  <a:lin ang="5400000" scaled="0"/>
                </a:gradFill>
                <a:latin typeface="Segoe UI Light"/>
              </a:rPr>
              <a:t>Elementos</a:t>
            </a:r>
            <a:r>
              <a:rPr lang="en-US" sz="2000" dirty="0" smtClean="0">
                <a:gradFill>
                  <a:gsLst>
                    <a:gs pos="0">
                      <a:srgbClr val="00188F"/>
                    </a:gs>
                    <a:gs pos="100000">
                      <a:srgbClr val="00188F"/>
                    </a:gs>
                  </a:gsLst>
                  <a:lin ang="5400000" scaled="0"/>
                </a:gradFill>
                <a:latin typeface="Segoe UI Light"/>
              </a:rPr>
              <a:t> </a:t>
            </a:r>
            <a:r>
              <a:rPr lang="en-US" sz="2000" dirty="0" err="1" smtClean="0">
                <a:gradFill>
                  <a:gsLst>
                    <a:gs pos="0">
                      <a:srgbClr val="00188F"/>
                    </a:gs>
                    <a:gs pos="100000">
                      <a:srgbClr val="00188F"/>
                    </a:gs>
                  </a:gsLst>
                  <a:lin ang="5400000" scaled="0"/>
                </a:gradFill>
                <a:latin typeface="Segoe UI Light"/>
              </a:rPr>
              <a:t>digitales</a:t>
            </a:r>
            <a:r>
              <a:rPr lang="en-US" sz="2000" dirty="0" smtClean="0">
                <a:gradFill>
                  <a:gsLst>
                    <a:gs pos="0">
                      <a:srgbClr val="00188F"/>
                    </a:gs>
                    <a:gs pos="100000">
                      <a:srgbClr val="00188F"/>
                    </a:gs>
                  </a:gsLst>
                  <a:lin ang="5400000" scaled="0"/>
                </a:gradFill>
                <a:latin typeface="Segoe UI Light"/>
              </a:rPr>
              <a:t> </a:t>
            </a:r>
            <a:r>
              <a:rPr lang="en-US" sz="2000" dirty="0" err="1" smtClean="0">
                <a:gradFill>
                  <a:gsLst>
                    <a:gs pos="0">
                      <a:srgbClr val="00188F"/>
                    </a:gs>
                    <a:gs pos="100000">
                      <a:srgbClr val="00188F"/>
                    </a:gs>
                  </a:gsLst>
                  <a:lin ang="5400000" scaled="0"/>
                </a:gradFill>
                <a:latin typeface="Segoe UI Light"/>
              </a:rPr>
              <a:t>comprados</a:t>
            </a:r>
            <a:r>
              <a:rPr lang="en-US" sz="2000" dirty="0" smtClean="0">
                <a:gradFill>
                  <a:gsLst>
                    <a:gs pos="0">
                      <a:srgbClr val="00188F"/>
                    </a:gs>
                    <a:gs pos="100000">
                      <a:srgbClr val="00188F"/>
                    </a:gs>
                  </a:gsLst>
                  <a:lin ang="5400000" scaled="0"/>
                </a:gradFill>
                <a:latin typeface="Segoe UI Light"/>
              </a:rPr>
              <a:t> para </a:t>
            </a:r>
            <a:r>
              <a:rPr lang="en-US" sz="2000" dirty="0" err="1" smtClean="0">
                <a:gradFill>
                  <a:gsLst>
                    <a:gs pos="0">
                      <a:srgbClr val="00188F"/>
                    </a:gs>
                    <a:gs pos="100000">
                      <a:srgbClr val="00188F"/>
                    </a:gs>
                  </a:gsLst>
                  <a:lin ang="5400000" scaled="0"/>
                </a:gradFill>
                <a:latin typeface="Segoe UI Light"/>
              </a:rPr>
              <a:t>ser</a:t>
            </a:r>
            <a:r>
              <a:rPr lang="en-US" sz="2000" dirty="0" smtClean="0">
                <a:gradFill>
                  <a:gsLst>
                    <a:gs pos="0">
                      <a:srgbClr val="00188F"/>
                    </a:gs>
                    <a:gs pos="100000">
                      <a:srgbClr val="00188F"/>
                    </a:gs>
                  </a:gsLst>
                  <a:lin ang="5400000" scaled="0"/>
                </a:gradFill>
                <a:latin typeface="Segoe UI Light"/>
              </a:rPr>
              <a:t> </a:t>
            </a:r>
            <a:r>
              <a:rPr lang="en-US" sz="2000" dirty="0" err="1" smtClean="0">
                <a:gradFill>
                  <a:gsLst>
                    <a:gs pos="0">
                      <a:srgbClr val="00188F"/>
                    </a:gs>
                    <a:gs pos="100000">
                      <a:srgbClr val="00188F"/>
                    </a:gs>
                  </a:gsLst>
                  <a:lin ang="5400000" scaled="0"/>
                </a:gradFill>
                <a:latin typeface="Segoe UI Light"/>
              </a:rPr>
              <a:t>consumidos</a:t>
            </a:r>
            <a:endParaRPr lang="en-US" sz="2000" dirty="0" smtClean="0">
              <a:gradFill>
                <a:gsLst>
                  <a:gs pos="0">
                    <a:srgbClr val="00188F"/>
                  </a:gs>
                  <a:gs pos="100000">
                    <a:srgbClr val="00188F"/>
                  </a:gs>
                </a:gsLst>
                <a:lin ang="5400000" scaled="0"/>
              </a:gradFill>
              <a:latin typeface="Segoe UI Light"/>
            </a:endParaRPr>
          </a:p>
          <a:p>
            <a:endParaRPr lang="en-US" sz="2000" dirty="0" smtClean="0">
              <a:gradFill>
                <a:gsLst>
                  <a:gs pos="0">
                    <a:srgbClr val="00188F"/>
                  </a:gs>
                  <a:gs pos="100000">
                    <a:srgbClr val="00188F"/>
                  </a:gs>
                </a:gsLst>
                <a:lin ang="5400000" scaled="0"/>
              </a:gradFill>
              <a:latin typeface="Segoe UI Light"/>
            </a:endParaRPr>
          </a:p>
          <a:p>
            <a:r>
              <a:rPr lang="en-US" sz="2000" dirty="0" err="1" smtClean="0">
                <a:gradFill>
                  <a:gsLst>
                    <a:gs pos="0">
                      <a:srgbClr val="00188F"/>
                    </a:gs>
                    <a:gs pos="100000">
                      <a:srgbClr val="00188F"/>
                    </a:gs>
                  </a:gsLst>
                  <a:lin ang="5400000" scaled="0"/>
                </a:gradFill>
                <a:latin typeface="Segoe UI Light"/>
              </a:rPr>
              <a:t>Ejemplos</a:t>
            </a:r>
            <a:r>
              <a:rPr lang="en-US" sz="2000" dirty="0" smtClean="0">
                <a:gradFill>
                  <a:gsLst>
                    <a:gs pos="0">
                      <a:srgbClr val="00188F"/>
                    </a:gs>
                    <a:gs pos="100000">
                      <a:srgbClr val="00188F"/>
                    </a:gs>
                  </a:gsLst>
                  <a:lin ang="5400000" scaled="0"/>
                </a:gradFill>
                <a:latin typeface="Segoe UI Light"/>
              </a:rPr>
              <a:t>:</a:t>
            </a:r>
          </a:p>
          <a:p>
            <a:pPr marL="342900" indent="-342900">
              <a:buFontTx/>
              <a:buChar char="-"/>
            </a:pPr>
            <a:r>
              <a:rPr lang="en-US" sz="2000" dirty="0" err="1" smtClean="0">
                <a:gradFill>
                  <a:gsLst>
                    <a:gs pos="0">
                      <a:srgbClr val="00188F"/>
                    </a:gs>
                    <a:gs pos="100000">
                      <a:srgbClr val="00188F"/>
                    </a:gs>
                  </a:gsLst>
                  <a:lin ang="5400000" scaled="0"/>
                </a:gradFill>
                <a:latin typeface="Segoe UI Light"/>
              </a:rPr>
              <a:t>Crédito</a:t>
            </a:r>
            <a:endParaRPr lang="en-US" sz="2000" dirty="0" smtClean="0">
              <a:gradFill>
                <a:gsLst>
                  <a:gs pos="0">
                    <a:srgbClr val="00188F"/>
                  </a:gs>
                  <a:gs pos="100000">
                    <a:srgbClr val="00188F"/>
                  </a:gs>
                </a:gsLst>
                <a:lin ang="5400000" scaled="0"/>
              </a:gradFill>
              <a:latin typeface="Segoe UI Light"/>
            </a:endParaRPr>
          </a:p>
          <a:p>
            <a:pPr marL="342900" indent="-342900">
              <a:buFontTx/>
              <a:buChar char="-"/>
            </a:pPr>
            <a:r>
              <a:rPr lang="en-US" sz="2000" dirty="0" err="1" smtClean="0">
                <a:gradFill>
                  <a:gsLst>
                    <a:gs pos="0">
                      <a:srgbClr val="00188F"/>
                    </a:gs>
                    <a:gs pos="100000">
                      <a:srgbClr val="00188F"/>
                    </a:gs>
                  </a:gsLst>
                  <a:lin ang="5400000" scaled="0"/>
                </a:gradFill>
                <a:latin typeface="Segoe UI Light"/>
              </a:rPr>
              <a:t>Capítulos</a:t>
            </a:r>
            <a:r>
              <a:rPr lang="en-US" sz="2000" dirty="0" smtClean="0">
                <a:gradFill>
                  <a:gsLst>
                    <a:gs pos="0">
                      <a:srgbClr val="00188F"/>
                    </a:gs>
                    <a:gs pos="100000">
                      <a:srgbClr val="00188F"/>
                    </a:gs>
                  </a:gsLst>
                  <a:lin ang="5400000" scaled="0"/>
                </a:gradFill>
                <a:latin typeface="Segoe UI Light"/>
              </a:rPr>
              <a:t> de </a:t>
            </a:r>
            <a:r>
              <a:rPr lang="en-US" sz="2000" dirty="0" err="1" smtClean="0">
                <a:gradFill>
                  <a:gsLst>
                    <a:gs pos="0">
                      <a:srgbClr val="00188F"/>
                    </a:gs>
                    <a:gs pos="100000">
                      <a:srgbClr val="00188F"/>
                    </a:gs>
                  </a:gsLst>
                  <a:lin ang="5400000" scaled="0"/>
                </a:gradFill>
                <a:latin typeface="Segoe UI Light"/>
              </a:rPr>
              <a:t>libro</a:t>
            </a:r>
            <a:endParaRPr lang="en-US" sz="2000" dirty="0" smtClean="0">
              <a:gradFill>
                <a:gsLst>
                  <a:gs pos="0">
                    <a:srgbClr val="00188F"/>
                  </a:gs>
                  <a:gs pos="100000">
                    <a:srgbClr val="00188F"/>
                  </a:gs>
                </a:gsLst>
                <a:lin ang="5400000" scaled="0"/>
              </a:gradFill>
              <a:latin typeface="Segoe UI Light"/>
            </a:endParaRPr>
          </a:p>
          <a:p>
            <a:pPr marL="342900" indent="-342900">
              <a:buFontTx/>
              <a:buChar char="-"/>
            </a:pPr>
            <a:r>
              <a:rPr lang="en-US" sz="2000" dirty="0" smtClean="0">
                <a:gradFill>
                  <a:gsLst>
                    <a:gs pos="0">
                      <a:srgbClr val="00188F"/>
                    </a:gs>
                    <a:gs pos="100000">
                      <a:srgbClr val="00188F"/>
                    </a:gs>
                  </a:gsLst>
                  <a:lin ang="5400000" scaled="0"/>
                </a:gradFill>
                <a:latin typeface="Segoe UI Light"/>
              </a:rPr>
              <a:t>Ringtones</a:t>
            </a:r>
            <a:endParaRPr lang="en-US" sz="2000" dirty="0">
              <a:gradFill>
                <a:gsLst>
                  <a:gs pos="0">
                    <a:srgbClr val="00188F"/>
                  </a:gs>
                  <a:gs pos="100000">
                    <a:srgbClr val="00188F"/>
                  </a:gs>
                </a:gsLst>
                <a:lin ang="5400000" scaled="0"/>
              </a:gradFill>
              <a:latin typeface="Segoe UI Light"/>
            </a:endParaRPr>
          </a:p>
        </p:txBody>
      </p:sp>
      <p:sp>
        <p:nvSpPr>
          <p:cNvPr id="8" name="Rectangle 7"/>
          <p:cNvSpPr/>
          <p:nvPr/>
        </p:nvSpPr>
        <p:spPr>
          <a:xfrm>
            <a:off x="463663" y="1278839"/>
            <a:ext cx="3692697" cy="591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24347" rIns="186521" bIns="124347" rtlCol="0" anchor="ctr" anchorCtr="0"/>
          <a:lstStyle/>
          <a:p>
            <a:pPr algn="ctr"/>
            <a:r>
              <a:rPr lang="en-US" sz="2800" dirty="0" smtClean="0">
                <a:gradFill>
                  <a:gsLst>
                    <a:gs pos="0">
                      <a:srgbClr val="FFFFFF"/>
                    </a:gs>
                    <a:gs pos="100000">
                      <a:srgbClr val="FFFFFF"/>
                    </a:gs>
                  </a:gsLst>
                  <a:lin ang="5400000" scaled="0"/>
                </a:gradFill>
                <a:latin typeface="Segoe UI Light"/>
              </a:rPr>
              <a:t>Para </a:t>
            </a:r>
            <a:r>
              <a:rPr lang="en-US" sz="2800" dirty="0" err="1" smtClean="0">
                <a:gradFill>
                  <a:gsLst>
                    <a:gs pos="0">
                      <a:srgbClr val="FFFFFF"/>
                    </a:gs>
                    <a:gs pos="100000">
                      <a:srgbClr val="FFFFFF"/>
                    </a:gs>
                  </a:gsLst>
                  <a:lin ang="5400000" scaled="0"/>
                </a:gradFill>
                <a:latin typeface="Segoe UI Light"/>
              </a:rPr>
              <a:t>siempre</a:t>
            </a:r>
            <a:endParaRPr lang="en-US" sz="2800" dirty="0">
              <a:gradFill>
                <a:gsLst>
                  <a:gs pos="0">
                    <a:srgbClr val="FFFFFF"/>
                  </a:gs>
                  <a:gs pos="100000">
                    <a:srgbClr val="FFFFFF"/>
                  </a:gs>
                </a:gsLst>
                <a:lin ang="5400000" scaled="0"/>
              </a:gradFill>
              <a:latin typeface="Segoe UI Light"/>
            </a:endParaRPr>
          </a:p>
        </p:txBody>
      </p:sp>
      <p:sp>
        <p:nvSpPr>
          <p:cNvPr id="9" name="Rectangle 8"/>
          <p:cNvSpPr/>
          <p:nvPr/>
        </p:nvSpPr>
        <p:spPr>
          <a:xfrm>
            <a:off x="463663" y="1870253"/>
            <a:ext cx="3692697" cy="260899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24347" rIns="186521" bIns="124347" rtlCol="0" anchor="ctr" anchorCtr="0"/>
          <a:lstStyle/>
          <a:p>
            <a:r>
              <a:rPr lang="en-US" sz="2000" dirty="0" err="1" smtClean="0">
                <a:gradFill>
                  <a:gsLst>
                    <a:gs pos="0">
                      <a:srgbClr val="00188F"/>
                    </a:gs>
                    <a:gs pos="100000">
                      <a:srgbClr val="00188F"/>
                    </a:gs>
                  </a:gsLst>
                  <a:lin ang="5400000" scaled="0"/>
                </a:gradFill>
                <a:latin typeface="Segoe UI Light"/>
              </a:rPr>
              <a:t>Elementos</a:t>
            </a:r>
            <a:r>
              <a:rPr lang="en-US" sz="2000" dirty="0" smtClean="0">
                <a:gradFill>
                  <a:gsLst>
                    <a:gs pos="0">
                      <a:srgbClr val="00188F"/>
                    </a:gs>
                    <a:gs pos="100000">
                      <a:srgbClr val="00188F"/>
                    </a:gs>
                  </a:gsLst>
                  <a:lin ang="5400000" scaled="0"/>
                </a:gradFill>
                <a:latin typeface="Segoe UI Light"/>
              </a:rPr>
              <a:t> </a:t>
            </a:r>
            <a:r>
              <a:rPr lang="en-US" sz="2000" dirty="0" err="1" smtClean="0">
                <a:gradFill>
                  <a:gsLst>
                    <a:gs pos="0">
                      <a:srgbClr val="00188F"/>
                    </a:gs>
                    <a:gs pos="100000">
                      <a:srgbClr val="00188F"/>
                    </a:gs>
                  </a:gsLst>
                  <a:lin ang="5400000" scaled="0"/>
                </a:gradFill>
                <a:latin typeface="Segoe UI Light"/>
              </a:rPr>
              <a:t>digitales</a:t>
            </a:r>
            <a:r>
              <a:rPr lang="en-US" sz="2000" dirty="0" smtClean="0">
                <a:gradFill>
                  <a:gsLst>
                    <a:gs pos="0">
                      <a:srgbClr val="00188F"/>
                    </a:gs>
                    <a:gs pos="100000">
                      <a:srgbClr val="00188F"/>
                    </a:gs>
                  </a:gsLst>
                  <a:lin ang="5400000" scaled="0"/>
                </a:gradFill>
                <a:latin typeface="Segoe UI Light"/>
              </a:rPr>
              <a:t> </a:t>
            </a:r>
            <a:r>
              <a:rPr lang="en-US" sz="2000" dirty="0" err="1" smtClean="0">
                <a:gradFill>
                  <a:gsLst>
                    <a:gs pos="0">
                      <a:srgbClr val="00188F"/>
                    </a:gs>
                    <a:gs pos="100000">
                      <a:srgbClr val="00188F"/>
                    </a:gs>
                  </a:gsLst>
                  <a:lin ang="5400000" scaled="0"/>
                </a:gradFill>
                <a:latin typeface="Segoe UI Light"/>
              </a:rPr>
              <a:t>comprados</a:t>
            </a:r>
            <a:r>
              <a:rPr lang="en-US" sz="2000" dirty="0" smtClean="0">
                <a:gradFill>
                  <a:gsLst>
                    <a:gs pos="0">
                      <a:srgbClr val="00188F"/>
                    </a:gs>
                    <a:gs pos="100000">
                      <a:srgbClr val="00188F"/>
                    </a:gs>
                  </a:gsLst>
                  <a:lin ang="5400000" scaled="0"/>
                </a:gradFill>
                <a:latin typeface="Segoe UI Light"/>
              </a:rPr>
              <a:t> </a:t>
            </a:r>
            <a:r>
              <a:rPr lang="en-US" sz="2000" dirty="0" err="1" smtClean="0">
                <a:gradFill>
                  <a:gsLst>
                    <a:gs pos="0">
                      <a:srgbClr val="00188F"/>
                    </a:gs>
                    <a:gs pos="100000">
                      <a:srgbClr val="00188F"/>
                    </a:gs>
                  </a:gsLst>
                  <a:lin ang="5400000" scaled="0"/>
                </a:gradFill>
                <a:latin typeface="Segoe UI Light"/>
              </a:rPr>
              <a:t>una</a:t>
            </a:r>
            <a:r>
              <a:rPr lang="en-US" sz="2000" dirty="0" smtClean="0">
                <a:gradFill>
                  <a:gsLst>
                    <a:gs pos="0">
                      <a:srgbClr val="00188F"/>
                    </a:gs>
                    <a:gs pos="100000">
                      <a:srgbClr val="00188F"/>
                    </a:gs>
                  </a:gsLst>
                  <a:lin ang="5400000" scaled="0"/>
                </a:gradFill>
                <a:latin typeface="Segoe UI Light"/>
              </a:rPr>
              <a:t> </a:t>
            </a:r>
            <a:r>
              <a:rPr lang="en-US" sz="2000" dirty="0" err="1" smtClean="0">
                <a:gradFill>
                  <a:gsLst>
                    <a:gs pos="0">
                      <a:srgbClr val="00188F"/>
                    </a:gs>
                    <a:gs pos="100000">
                      <a:srgbClr val="00188F"/>
                    </a:gs>
                  </a:gsLst>
                  <a:lin ang="5400000" scaled="0"/>
                </a:gradFill>
                <a:latin typeface="Segoe UI Light"/>
              </a:rPr>
              <a:t>vez</a:t>
            </a:r>
            <a:r>
              <a:rPr lang="en-US" sz="2000" dirty="0" smtClean="0">
                <a:gradFill>
                  <a:gsLst>
                    <a:gs pos="0">
                      <a:srgbClr val="00188F"/>
                    </a:gs>
                    <a:gs pos="100000">
                      <a:srgbClr val="00188F"/>
                    </a:gs>
                  </a:gsLst>
                  <a:lin ang="5400000" scaled="0"/>
                </a:gradFill>
                <a:latin typeface="Segoe UI Light"/>
              </a:rPr>
              <a:t>, para </a:t>
            </a:r>
            <a:r>
              <a:rPr lang="en-US" sz="2000" dirty="0" err="1" smtClean="0">
                <a:gradFill>
                  <a:gsLst>
                    <a:gs pos="0">
                      <a:srgbClr val="00188F"/>
                    </a:gs>
                    <a:gs pos="100000">
                      <a:srgbClr val="00188F"/>
                    </a:gs>
                  </a:gsLst>
                  <a:lin ang="5400000" scaled="0"/>
                </a:gradFill>
                <a:latin typeface="Segoe UI Light"/>
              </a:rPr>
              <a:t>siempre</a:t>
            </a:r>
            <a:endParaRPr lang="en-US" sz="2000" dirty="0" smtClean="0">
              <a:gradFill>
                <a:gsLst>
                  <a:gs pos="0">
                    <a:srgbClr val="00188F"/>
                  </a:gs>
                  <a:gs pos="100000">
                    <a:srgbClr val="00188F"/>
                  </a:gs>
                </a:gsLst>
                <a:lin ang="5400000" scaled="0"/>
              </a:gradFill>
              <a:latin typeface="Segoe UI Light"/>
            </a:endParaRPr>
          </a:p>
          <a:p>
            <a:endParaRPr lang="en-US" sz="2000" dirty="0">
              <a:gradFill>
                <a:gsLst>
                  <a:gs pos="0">
                    <a:srgbClr val="00188F"/>
                  </a:gs>
                  <a:gs pos="100000">
                    <a:srgbClr val="00188F"/>
                  </a:gs>
                </a:gsLst>
                <a:lin ang="5400000" scaled="0"/>
              </a:gradFill>
              <a:latin typeface="Segoe UI Light"/>
            </a:endParaRPr>
          </a:p>
          <a:p>
            <a:r>
              <a:rPr lang="en-US" sz="2000" dirty="0" err="1">
                <a:gradFill>
                  <a:gsLst>
                    <a:gs pos="0">
                      <a:srgbClr val="00188F"/>
                    </a:gs>
                    <a:gs pos="100000">
                      <a:srgbClr val="00188F"/>
                    </a:gs>
                  </a:gsLst>
                  <a:lin ang="5400000" scaled="0"/>
                </a:gradFill>
                <a:latin typeface="Segoe UI Light"/>
              </a:rPr>
              <a:t>Ejemplos</a:t>
            </a:r>
            <a:r>
              <a:rPr lang="en-US" sz="2000" dirty="0">
                <a:gradFill>
                  <a:gsLst>
                    <a:gs pos="0">
                      <a:srgbClr val="00188F"/>
                    </a:gs>
                    <a:gs pos="100000">
                      <a:srgbClr val="00188F"/>
                    </a:gs>
                  </a:gsLst>
                  <a:lin ang="5400000" scaled="0"/>
                </a:gradFill>
                <a:latin typeface="Segoe UI Light"/>
              </a:rPr>
              <a:t> :</a:t>
            </a:r>
            <a:endParaRPr lang="en-US" sz="2000" dirty="0" smtClean="0">
              <a:gradFill>
                <a:gsLst>
                  <a:gs pos="0">
                    <a:srgbClr val="00188F"/>
                  </a:gs>
                  <a:gs pos="100000">
                    <a:srgbClr val="00188F"/>
                  </a:gs>
                </a:gsLst>
                <a:lin ang="5400000" scaled="0"/>
              </a:gradFill>
              <a:latin typeface="Segoe UI Light"/>
            </a:endParaRPr>
          </a:p>
          <a:p>
            <a:pPr marL="342900" indent="-342900">
              <a:buFontTx/>
              <a:buChar char="-"/>
            </a:pPr>
            <a:r>
              <a:rPr lang="en-US" sz="2000" dirty="0" err="1" smtClean="0">
                <a:gradFill>
                  <a:gsLst>
                    <a:gs pos="0">
                      <a:srgbClr val="00188F"/>
                    </a:gs>
                    <a:gs pos="100000">
                      <a:srgbClr val="00188F"/>
                    </a:gs>
                  </a:gsLst>
                  <a:lin ang="5400000" scaled="0"/>
                </a:gradFill>
                <a:latin typeface="Segoe UI Light"/>
              </a:rPr>
              <a:t>Mapas</a:t>
            </a:r>
            <a:endParaRPr lang="en-US" sz="2000" dirty="0" smtClean="0">
              <a:gradFill>
                <a:gsLst>
                  <a:gs pos="0">
                    <a:srgbClr val="00188F"/>
                  </a:gs>
                  <a:gs pos="100000">
                    <a:srgbClr val="00188F"/>
                  </a:gs>
                </a:gsLst>
                <a:lin ang="5400000" scaled="0"/>
              </a:gradFill>
              <a:latin typeface="Segoe UI Light"/>
            </a:endParaRPr>
          </a:p>
          <a:p>
            <a:pPr marL="342900" indent="-342900">
              <a:buFontTx/>
              <a:buChar char="-"/>
            </a:pPr>
            <a:r>
              <a:rPr lang="en-US" sz="2000" dirty="0" err="1" smtClean="0">
                <a:gradFill>
                  <a:gsLst>
                    <a:gs pos="0">
                      <a:srgbClr val="00188F"/>
                    </a:gs>
                    <a:gs pos="100000">
                      <a:srgbClr val="00188F"/>
                    </a:gs>
                  </a:gsLst>
                  <a:lin ang="5400000" scaled="0"/>
                </a:gradFill>
                <a:latin typeface="Segoe UI Light"/>
              </a:rPr>
              <a:t>Niveles</a:t>
            </a:r>
            <a:r>
              <a:rPr lang="en-US" sz="2000" dirty="0" smtClean="0">
                <a:gradFill>
                  <a:gsLst>
                    <a:gs pos="0">
                      <a:srgbClr val="00188F"/>
                    </a:gs>
                    <a:gs pos="100000">
                      <a:srgbClr val="00188F"/>
                    </a:gs>
                  </a:gsLst>
                  <a:lin ang="5400000" scaled="0"/>
                </a:gradFill>
                <a:latin typeface="Segoe UI Light"/>
              </a:rPr>
              <a:t> de </a:t>
            </a:r>
            <a:r>
              <a:rPr lang="en-US" sz="2000" dirty="0" err="1" smtClean="0">
                <a:gradFill>
                  <a:gsLst>
                    <a:gs pos="0">
                      <a:srgbClr val="00188F"/>
                    </a:gs>
                    <a:gs pos="100000">
                      <a:srgbClr val="00188F"/>
                    </a:gs>
                  </a:gsLst>
                  <a:lin ang="5400000" scaled="0"/>
                </a:gradFill>
                <a:latin typeface="Segoe UI Light"/>
              </a:rPr>
              <a:t>juegos</a:t>
            </a:r>
            <a:endParaRPr lang="en-US" sz="2000" dirty="0" smtClean="0">
              <a:gradFill>
                <a:gsLst>
                  <a:gs pos="0">
                    <a:srgbClr val="00188F"/>
                  </a:gs>
                  <a:gs pos="100000">
                    <a:srgbClr val="00188F"/>
                  </a:gs>
                </a:gsLst>
                <a:lin ang="5400000" scaled="0"/>
              </a:gradFill>
              <a:latin typeface="Segoe UI Light"/>
            </a:endParaRPr>
          </a:p>
          <a:p>
            <a:pPr marL="342900" indent="-342900">
              <a:buFontTx/>
              <a:buChar char="-"/>
            </a:pPr>
            <a:r>
              <a:rPr lang="en-US" sz="2000" dirty="0" smtClean="0">
                <a:gradFill>
                  <a:gsLst>
                    <a:gs pos="0">
                      <a:srgbClr val="00188F"/>
                    </a:gs>
                    <a:gs pos="100000">
                      <a:srgbClr val="00188F"/>
                    </a:gs>
                  </a:gsLst>
                  <a:lin ang="5400000" scaled="0"/>
                </a:gradFill>
                <a:latin typeface="Segoe UI Light"/>
              </a:rPr>
              <a:t>Version Premium</a:t>
            </a:r>
          </a:p>
        </p:txBody>
      </p:sp>
      <p:grpSp>
        <p:nvGrpSpPr>
          <p:cNvPr id="18" name="Group 17"/>
          <p:cNvGrpSpPr/>
          <p:nvPr/>
        </p:nvGrpSpPr>
        <p:grpSpPr>
          <a:xfrm>
            <a:off x="6644146" y="4664254"/>
            <a:ext cx="2022028" cy="1321047"/>
            <a:chOff x="5818830" y="3667894"/>
            <a:chExt cx="2022028" cy="132104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992" y="3667894"/>
              <a:ext cx="676656" cy="676656"/>
            </a:xfrm>
            <a:prstGeom prst="rect">
              <a:avLst/>
            </a:prstGeom>
          </p:spPr>
        </p:pic>
        <p:sp>
          <p:nvSpPr>
            <p:cNvPr id="17" name="TextBox 16"/>
            <p:cNvSpPr txBox="1"/>
            <p:nvPr/>
          </p:nvSpPr>
          <p:spPr>
            <a:xfrm>
              <a:off x="5818830" y="4402627"/>
              <a:ext cx="2022028" cy="586314"/>
            </a:xfrm>
            <a:prstGeom prst="rect">
              <a:avLst/>
            </a:prstGeom>
            <a:noFill/>
          </p:spPr>
          <p:txBody>
            <a:bodyPr wrap="none" lIns="182880" tIns="146304" rIns="182880" bIns="146304" rtlCol="0">
              <a:spAutoFit/>
            </a:bodyPr>
            <a:lstStyle/>
            <a:p>
              <a:pPr>
                <a:lnSpc>
                  <a:spcPct val="90000"/>
                </a:lnSpc>
                <a:spcAft>
                  <a:spcPts val="600"/>
                </a:spcAft>
              </a:pPr>
              <a:r>
                <a:rPr lang="en-US" sz="1050" b="1" dirty="0" smtClean="0">
                  <a:gradFill>
                    <a:gsLst>
                      <a:gs pos="2917">
                        <a:srgbClr val="404040"/>
                      </a:gs>
                      <a:gs pos="30000">
                        <a:srgbClr val="404040"/>
                      </a:gs>
                    </a:gsLst>
                    <a:lin ang="5400000" scaled="0"/>
                  </a:gradFill>
                  <a:latin typeface="Segoe UI Light"/>
                </a:rPr>
                <a:t>Call of Arena</a:t>
              </a:r>
              <a:r>
                <a:rPr lang="en-US" sz="1050" b="1" dirty="0">
                  <a:gradFill>
                    <a:gsLst>
                      <a:gs pos="2917">
                        <a:srgbClr val="404040"/>
                      </a:gs>
                      <a:gs pos="30000">
                        <a:srgbClr val="404040"/>
                      </a:gs>
                    </a:gsLst>
                    <a:lin ang="5400000" scaled="0"/>
                  </a:gradFill>
                  <a:latin typeface="Segoe UI Light"/>
                </a:rPr>
                <a:t/>
              </a:r>
              <a:br>
                <a:rPr lang="en-US" sz="1050" b="1" dirty="0">
                  <a:gradFill>
                    <a:gsLst>
                      <a:gs pos="2917">
                        <a:srgbClr val="404040"/>
                      </a:gs>
                      <a:gs pos="30000">
                        <a:srgbClr val="404040"/>
                      </a:gs>
                    </a:gsLst>
                    <a:lin ang="5400000" scaled="0"/>
                  </a:gradFill>
                  <a:latin typeface="Segoe UI Light"/>
                </a:rPr>
              </a:br>
              <a:r>
                <a:rPr lang="zh-CN" altLang="en-US" sz="1050" dirty="0" smtClean="0">
                  <a:gradFill>
                    <a:gsLst>
                      <a:gs pos="2917">
                        <a:srgbClr val="404040"/>
                      </a:gs>
                      <a:gs pos="30000">
                        <a:srgbClr val="404040"/>
                      </a:gs>
                    </a:gsLst>
                    <a:lin ang="5400000" scaled="0"/>
                  </a:gradFill>
                  <a:latin typeface="Segoe UI Light"/>
                </a:rPr>
                <a:t>上</a:t>
              </a:r>
              <a:r>
                <a:rPr lang="zh-CN" altLang="en-US" sz="1050" dirty="0">
                  <a:gradFill>
                    <a:gsLst>
                      <a:gs pos="2917">
                        <a:srgbClr val="404040"/>
                      </a:gs>
                      <a:gs pos="30000">
                        <a:srgbClr val="404040"/>
                      </a:gs>
                    </a:gsLst>
                    <a:lin ang="5400000" scaled="0"/>
                  </a:gradFill>
                  <a:latin typeface="Segoe UI Light"/>
                </a:rPr>
                <a:t>海伏睿信息技术有限公司 </a:t>
              </a:r>
              <a:endParaRPr lang="en-US" sz="1050" dirty="0" smtClean="0">
                <a:gradFill>
                  <a:gsLst>
                    <a:gs pos="2917">
                      <a:srgbClr val="404040"/>
                    </a:gs>
                    <a:gs pos="30000">
                      <a:srgbClr val="404040"/>
                    </a:gs>
                  </a:gsLst>
                  <a:lin ang="5400000" scaled="0"/>
                </a:gradFill>
                <a:latin typeface="Segoe UI Light"/>
              </a:endParaRPr>
            </a:p>
          </p:txBody>
        </p:sp>
      </p:grpSp>
      <p:grpSp>
        <p:nvGrpSpPr>
          <p:cNvPr id="21" name="Group 20"/>
          <p:cNvGrpSpPr/>
          <p:nvPr/>
        </p:nvGrpSpPr>
        <p:grpSpPr>
          <a:xfrm>
            <a:off x="304775" y="4664254"/>
            <a:ext cx="1246175" cy="1312339"/>
            <a:chOff x="7800578" y="2179086"/>
            <a:chExt cx="1246175" cy="1312339"/>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7217" y="2179086"/>
              <a:ext cx="676656" cy="676656"/>
            </a:xfrm>
            <a:prstGeom prst="rect">
              <a:avLst/>
            </a:prstGeom>
          </p:spPr>
        </p:pic>
        <p:sp>
          <p:nvSpPr>
            <p:cNvPr id="20" name="TextBox 19"/>
            <p:cNvSpPr txBox="1"/>
            <p:nvPr/>
          </p:nvSpPr>
          <p:spPr>
            <a:xfrm>
              <a:off x="7800578" y="2905111"/>
              <a:ext cx="1246175" cy="586314"/>
            </a:xfrm>
            <a:prstGeom prst="rect">
              <a:avLst/>
            </a:prstGeom>
            <a:noFill/>
          </p:spPr>
          <p:txBody>
            <a:bodyPr wrap="none" lIns="182880" tIns="146304" rIns="182880" bIns="146304" rtlCol="0">
              <a:spAutoFit/>
            </a:bodyPr>
            <a:lstStyle/>
            <a:p>
              <a:pPr>
                <a:lnSpc>
                  <a:spcPct val="90000"/>
                </a:lnSpc>
                <a:spcAft>
                  <a:spcPts val="600"/>
                </a:spcAft>
              </a:pPr>
              <a:r>
                <a:rPr lang="en-US" sz="1050" b="1" dirty="0" smtClean="0">
                  <a:gradFill>
                    <a:gsLst>
                      <a:gs pos="2917">
                        <a:srgbClr val="404040"/>
                      </a:gs>
                      <a:gs pos="30000">
                        <a:srgbClr val="404040"/>
                      </a:gs>
                    </a:gsLst>
                    <a:lin ang="5400000" scaled="0"/>
                  </a:gradFill>
                  <a:latin typeface="Segoe UI Light"/>
                </a:rPr>
                <a:t>Battery</a:t>
              </a:r>
              <a:r>
                <a:rPr lang="en-US" sz="1050" b="1" dirty="0">
                  <a:gradFill>
                    <a:gsLst>
                      <a:gs pos="2917">
                        <a:srgbClr val="404040"/>
                      </a:gs>
                      <a:gs pos="30000">
                        <a:srgbClr val="404040"/>
                      </a:gs>
                    </a:gsLst>
                    <a:lin ang="5400000" scaled="0"/>
                  </a:gradFill>
                  <a:latin typeface="Segoe UI Light"/>
                </a:rPr>
                <a:t/>
              </a:r>
              <a:br>
                <a:rPr lang="en-US" sz="1050" b="1" dirty="0">
                  <a:gradFill>
                    <a:gsLst>
                      <a:gs pos="2917">
                        <a:srgbClr val="404040"/>
                      </a:gs>
                      <a:gs pos="30000">
                        <a:srgbClr val="404040"/>
                      </a:gs>
                    </a:gsLst>
                    <a:lin ang="5400000" scaled="0"/>
                  </a:gradFill>
                  <a:latin typeface="Segoe UI Light"/>
                </a:rPr>
              </a:br>
              <a:r>
                <a:rPr lang="en-US" sz="1050" dirty="0" err="1" smtClean="0">
                  <a:gradFill>
                    <a:gsLst>
                      <a:gs pos="2917">
                        <a:srgbClr val="404040"/>
                      </a:gs>
                      <a:gs pos="30000">
                        <a:srgbClr val="404040"/>
                      </a:gs>
                    </a:gsLst>
                    <a:lin ang="5400000" scaled="0"/>
                  </a:gradFill>
                  <a:latin typeface="Segoe UI Light"/>
                </a:rPr>
                <a:t>Enless</a:t>
              </a:r>
              <a:r>
                <a:rPr lang="en-US" sz="1050" dirty="0" smtClean="0">
                  <a:gradFill>
                    <a:gsLst>
                      <a:gs pos="2917">
                        <a:srgbClr val="404040"/>
                      </a:gs>
                      <a:gs pos="30000">
                        <a:srgbClr val="404040"/>
                      </a:gs>
                    </a:gsLst>
                    <a:lin ang="5400000" scaled="0"/>
                  </a:gradFill>
                  <a:latin typeface="Segoe UI Light"/>
                </a:rPr>
                <a:t> </a:t>
              </a:r>
              <a:r>
                <a:rPr lang="en-US" sz="1050" dirty="0">
                  <a:gradFill>
                    <a:gsLst>
                      <a:gs pos="2917">
                        <a:srgbClr val="404040"/>
                      </a:gs>
                      <a:gs pos="30000">
                        <a:srgbClr val="404040"/>
                      </a:gs>
                    </a:gsLst>
                    <a:lin ang="5400000" scaled="0"/>
                  </a:gradFill>
                  <a:latin typeface="Segoe UI Light"/>
                </a:rPr>
                <a:t>Soft Ltd. </a:t>
              </a:r>
              <a:endParaRPr lang="en-US" sz="1050" dirty="0" smtClean="0">
                <a:gradFill>
                  <a:gsLst>
                    <a:gs pos="2917">
                      <a:srgbClr val="404040"/>
                    </a:gs>
                    <a:gs pos="30000">
                      <a:srgbClr val="404040"/>
                    </a:gs>
                  </a:gsLst>
                  <a:lin ang="5400000" scaled="0"/>
                </a:gradFill>
                <a:latin typeface="Segoe UI Light"/>
              </a:endParaRPr>
            </a:p>
          </p:txBody>
        </p:sp>
      </p:gr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3713" y="4567693"/>
            <a:ext cx="3853463" cy="2312078"/>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1918" y="2372139"/>
            <a:ext cx="2535543" cy="4507632"/>
          </a:xfrm>
          <a:prstGeom prst="rect">
            <a:avLst/>
          </a:prstGeom>
        </p:spPr>
      </p:pic>
    </p:spTree>
    <p:extLst>
      <p:ext uri="{BB962C8B-B14F-4D97-AF65-F5344CB8AC3E}">
        <p14:creationId xmlns:p14="http://schemas.microsoft.com/office/powerpoint/2010/main" val="2794220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In-app purchase</a:t>
            </a:r>
            <a:endParaRPr lang="nl-NL" dirty="0"/>
          </a:p>
        </p:txBody>
      </p:sp>
      <p:sp>
        <p:nvSpPr>
          <p:cNvPr id="3" name="Text Placeholder 2"/>
          <p:cNvSpPr>
            <a:spLocks noGrp="1"/>
          </p:cNvSpPr>
          <p:nvPr>
            <p:ph type="body" sz="quarter" idx="10"/>
          </p:nvPr>
        </p:nvSpPr>
        <p:spPr>
          <a:xfrm>
            <a:off x="274638" y="1212850"/>
            <a:ext cx="11887200" cy="5232202"/>
          </a:xfrm>
        </p:spPr>
        <p:txBody>
          <a:bodyPr/>
          <a:lstStyle/>
          <a:p>
            <a:r>
              <a:rPr lang="en-US" dirty="0" smtClean="0"/>
              <a:t>Para </a:t>
            </a:r>
            <a:r>
              <a:rPr lang="en-US" dirty="0" err="1" smtClean="0"/>
              <a:t>siempre</a:t>
            </a:r>
            <a:endParaRPr lang="en-US" dirty="0" smtClean="0"/>
          </a:p>
          <a:p>
            <a:pPr lvl="1"/>
            <a:r>
              <a:rPr lang="en-US" dirty="0" err="1" smtClean="0"/>
              <a:t>Características</a:t>
            </a:r>
            <a:r>
              <a:rPr lang="en-US" dirty="0" smtClean="0"/>
              <a:t> </a:t>
            </a:r>
            <a:r>
              <a:rPr lang="en-US" dirty="0" err="1" smtClean="0"/>
              <a:t>desbloquedas</a:t>
            </a:r>
            <a:r>
              <a:rPr lang="en-US" dirty="0" smtClean="0"/>
              <a:t> </a:t>
            </a:r>
            <a:r>
              <a:rPr lang="en-US" dirty="0" err="1" smtClean="0"/>
              <a:t>en</a:t>
            </a:r>
            <a:r>
              <a:rPr lang="en-US" dirty="0" smtClean="0"/>
              <a:t> la App para </a:t>
            </a:r>
            <a:r>
              <a:rPr lang="en-US" dirty="0" err="1" smtClean="0"/>
              <a:t>siempre</a:t>
            </a:r>
            <a:endParaRPr lang="en-US" dirty="0" smtClean="0"/>
          </a:p>
          <a:p>
            <a:r>
              <a:rPr lang="en-US" dirty="0" err="1" smtClean="0"/>
              <a:t>Consumibles</a:t>
            </a:r>
            <a:endParaRPr lang="en-US" dirty="0" smtClean="0"/>
          </a:p>
          <a:p>
            <a:pPr lvl="1"/>
            <a:r>
              <a:rPr lang="en-US" dirty="0" err="1" smtClean="0"/>
              <a:t>Algo</a:t>
            </a:r>
            <a:r>
              <a:rPr lang="en-US" dirty="0" smtClean="0"/>
              <a:t> a </a:t>
            </a:r>
            <a:r>
              <a:rPr lang="en-US" dirty="0" err="1" smtClean="0"/>
              <a:t>utilizar</a:t>
            </a:r>
            <a:r>
              <a:rPr lang="en-US" dirty="0" smtClean="0"/>
              <a:t> </a:t>
            </a:r>
            <a:r>
              <a:rPr lang="en-US" dirty="0" err="1" smtClean="0"/>
              <a:t>en</a:t>
            </a:r>
            <a:r>
              <a:rPr lang="en-US" dirty="0" smtClean="0"/>
              <a:t> la App </a:t>
            </a:r>
            <a:r>
              <a:rPr lang="en-US" dirty="0" err="1" smtClean="0"/>
              <a:t>pero</a:t>
            </a:r>
            <a:r>
              <a:rPr lang="en-US" dirty="0" smtClean="0"/>
              <a:t> </a:t>
            </a:r>
            <a:r>
              <a:rPr lang="en-US" dirty="0" err="1" smtClean="0"/>
              <a:t>que</a:t>
            </a:r>
            <a:r>
              <a:rPr lang="en-US" dirty="0" smtClean="0"/>
              <a:t> se </a:t>
            </a:r>
            <a:r>
              <a:rPr lang="en-US" dirty="0" err="1" smtClean="0"/>
              <a:t>va</a:t>
            </a:r>
            <a:r>
              <a:rPr lang="en-US" dirty="0" smtClean="0"/>
              <a:t> </a:t>
            </a:r>
            <a:r>
              <a:rPr lang="en-US" dirty="0" err="1" smtClean="0"/>
              <a:t>gastando</a:t>
            </a:r>
            <a:r>
              <a:rPr lang="en-US" dirty="0" smtClean="0"/>
              <a:t> (</a:t>
            </a:r>
            <a:r>
              <a:rPr lang="en-US" dirty="0" err="1" smtClean="0"/>
              <a:t>monedas</a:t>
            </a:r>
            <a:r>
              <a:rPr lang="en-US" dirty="0" smtClean="0"/>
              <a:t>, </a:t>
            </a:r>
            <a:r>
              <a:rPr lang="en-US" dirty="0" err="1" smtClean="0"/>
              <a:t>etc</a:t>
            </a:r>
            <a:r>
              <a:rPr lang="en-US" dirty="0" smtClean="0"/>
              <a:t>)</a:t>
            </a:r>
          </a:p>
          <a:p>
            <a:r>
              <a:rPr lang="en-US" dirty="0" err="1" smtClean="0"/>
              <a:t>Utiliza</a:t>
            </a:r>
            <a:r>
              <a:rPr lang="en-US" dirty="0" smtClean="0"/>
              <a:t> </a:t>
            </a:r>
            <a:r>
              <a:rPr lang="en-US" dirty="0" err="1" smtClean="0"/>
              <a:t>tu</a:t>
            </a:r>
            <a:r>
              <a:rPr lang="en-US" dirty="0" smtClean="0"/>
              <a:t> </a:t>
            </a:r>
            <a:r>
              <a:rPr lang="en-US" dirty="0" err="1" smtClean="0"/>
              <a:t>propio</a:t>
            </a:r>
            <a:r>
              <a:rPr lang="en-US" dirty="0" smtClean="0"/>
              <a:t> </a:t>
            </a:r>
            <a:r>
              <a:rPr lang="en-US" dirty="0" err="1" smtClean="0"/>
              <a:t>proveedor</a:t>
            </a:r>
            <a:r>
              <a:rPr lang="en-US" dirty="0" smtClean="0"/>
              <a:t> de </a:t>
            </a:r>
            <a:r>
              <a:rPr lang="en-US" dirty="0" err="1" smtClean="0"/>
              <a:t>pago</a:t>
            </a:r>
            <a:endParaRPr lang="en-US" dirty="0" smtClean="0"/>
          </a:p>
          <a:p>
            <a:pPr lvl="1"/>
            <a:r>
              <a:rPr lang="en-US" dirty="0" err="1" smtClean="0"/>
              <a:t>Puedes</a:t>
            </a:r>
            <a:r>
              <a:rPr lang="en-US" dirty="0" smtClean="0"/>
              <a:t> </a:t>
            </a:r>
            <a:r>
              <a:rPr lang="en-US" dirty="0" err="1" smtClean="0"/>
              <a:t>implementar</a:t>
            </a:r>
            <a:r>
              <a:rPr lang="en-US" dirty="0" smtClean="0"/>
              <a:t> </a:t>
            </a:r>
            <a:r>
              <a:rPr lang="en-US" dirty="0" err="1" smtClean="0"/>
              <a:t>tu</a:t>
            </a:r>
            <a:r>
              <a:rPr lang="en-US" dirty="0" smtClean="0"/>
              <a:t> </a:t>
            </a:r>
            <a:r>
              <a:rPr lang="en-US" dirty="0" err="1" smtClean="0"/>
              <a:t>propio</a:t>
            </a:r>
            <a:r>
              <a:rPr lang="en-US" dirty="0" smtClean="0"/>
              <a:t> </a:t>
            </a:r>
            <a:r>
              <a:rPr lang="en-US" dirty="0" err="1" smtClean="0"/>
              <a:t>proveedor</a:t>
            </a:r>
            <a:endParaRPr lang="en-US" dirty="0" smtClean="0"/>
          </a:p>
          <a:p>
            <a:pPr lvl="1"/>
            <a:endParaRPr lang="en-US" dirty="0"/>
          </a:p>
          <a:p>
            <a:r>
              <a:rPr lang="en-US" dirty="0" err="1" smtClean="0"/>
              <a:t>Usa</a:t>
            </a:r>
            <a:r>
              <a:rPr lang="en-US" dirty="0" smtClean="0"/>
              <a:t> el </a:t>
            </a:r>
            <a:r>
              <a:rPr lang="en-US" dirty="0" err="1" smtClean="0"/>
              <a:t>diccionario</a:t>
            </a:r>
            <a:r>
              <a:rPr lang="en-US" dirty="0" smtClean="0"/>
              <a:t> </a:t>
            </a:r>
            <a:r>
              <a:rPr lang="nl-NL" dirty="0" smtClean="0">
                <a:solidFill>
                  <a:srgbClr val="000000"/>
                </a:solidFill>
              </a:rPr>
              <a:t>ProductLicenses </a:t>
            </a:r>
            <a:r>
              <a:rPr lang="nl-NL" dirty="0" smtClean="0"/>
              <a:t>en </a:t>
            </a:r>
            <a:r>
              <a:rPr lang="nl-NL" dirty="0" smtClean="0">
                <a:solidFill>
                  <a:srgbClr val="000000"/>
                </a:solidFill>
              </a:rPr>
              <a:t>LicenseInformation </a:t>
            </a:r>
            <a:r>
              <a:rPr lang="nl-NL" dirty="0" smtClean="0"/>
              <a:t>para verificar el acceso a elementos en in-app purchase</a:t>
            </a:r>
            <a:endParaRPr lang="nl-NL" dirty="0"/>
          </a:p>
        </p:txBody>
      </p:sp>
    </p:spTree>
    <p:extLst>
      <p:ext uri="{BB962C8B-B14F-4D97-AF65-F5344CB8AC3E}">
        <p14:creationId xmlns:p14="http://schemas.microsoft.com/office/powerpoint/2010/main" val="352925670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36526" y="1481652"/>
            <a:ext cx="5077267" cy="3714312"/>
          </a:xfrm>
          <a:prstGeom prst="rect">
            <a:avLst/>
          </a:prstGeom>
          <a:effectLst>
            <a:outerShdw blurRad="190500" algn="ctr" rotWithShape="0">
              <a:prstClr val="black">
                <a:alpha val="70000"/>
              </a:prstClr>
            </a:outerShdw>
          </a:effectLst>
        </p:spPr>
      </p:pic>
      <p:sp>
        <p:nvSpPr>
          <p:cNvPr id="3" name="Title 2"/>
          <p:cNvSpPr>
            <a:spLocks noGrp="1"/>
          </p:cNvSpPr>
          <p:nvPr>
            <p:ph type="title"/>
          </p:nvPr>
        </p:nvSpPr>
        <p:spPr/>
        <p:txBody>
          <a:bodyPr/>
          <a:lstStyle/>
          <a:p>
            <a:r>
              <a:rPr lang="en-US" dirty="0" err="1" smtClean="0"/>
              <a:t>Añadiendo</a:t>
            </a:r>
            <a:r>
              <a:rPr lang="en-US" dirty="0" smtClean="0"/>
              <a:t> </a:t>
            </a:r>
            <a:r>
              <a:rPr lang="en-US" dirty="0" err="1" smtClean="0"/>
              <a:t>productos</a:t>
            </a:r>
            <a:r>
              <a:rPr lang="en-US" dirty="0" smtClean="0"/>
              <a:t> in-app purchase </a:t>
            </a:r>
            <a:endParaRPr lang="en-US" dirty="0"/>
          </a:p>
        </p:txBody>
      </p:sp>
      <p:sp>
        <p:nvSpPr>
          <p:cNvPr id="4" name="Text Placeholder 3"/>
          <p:cNvSpPr>
            <a:spLocks noGrp="1"/>
          </p:cNvSpPr>
          <p:nvPr>
            <p:ph type="body" sz="quarter" idx="10"/>
          </p:nvPr>
        </p:nvSpPr>
        <p:spPr>
          <a:xfrm>
            <a:off x="274638" y="1212850"/>
            <a:ext cx="5562599" cy="3211135"/>
          </a:xfrm>
        </p:spPr>
        <p:txBody>
          <a:bodyPr/>
          <a:lstStyle/>
          <a:p>
            <a:r>
              <a:rPr lang="en-US" dirty="0" err="1" smtClean="0"/>
              <a:t>Comenzamos</a:t>
            </a:r>
            <a:r>
              <a:rPr lang="en-US" dirty="0" smtClean="0"/>
              <a:t>!</a:t>
            </a:r>
          </a:p>
          <a:p>
            <a:pPr lvl="1">
              <a:spcBef>
                <a:spcPts val="1632"/>
              </a:spcBef>
            </a:pP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En</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la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página</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del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ciclo</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de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vida</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de la App,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hacemos</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clic</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en</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Productos</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y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después</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en</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la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opción</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Añadir</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IAP”.</a:t>
            </a:r>
            <a:endParaRPr lang="en-US" dirty="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endParaRPr>
          </a:p>
          <a:p>
            <a:pPr lvl="1">
              <a:spcBef>
                <a:spcPts val="1632"/>
              </a:spcBef>
            </a:pP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Antes de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terminar</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los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productos</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IAP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serán</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validados</a:t>
            </a:r>
            <a:endParaRPr lang="en-US" dirty="0"/>
          </a:p>
          <a:p>
            <a:endParaRPr lang="en-US" dirty="0"/>
          </a:p>
        </p:txBody>
      </p:sp>
      <p:sp>
        <p:nvSpPr>
          <p:cNvPr id="11" name="Rectangle 10"/>
          <p:cNvSpPr/>
          <p:nvPr/>
        </p:nvSpPr>
        <p:spPr>
          <a:xfrm>
            <a:off x="7401008" y="3835976"/>
            <a:ext cx="757395" cy="2400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6521" tIns="124347" rIns="186521" bIns="124347" rtlCol="0" anchor="t" anchorCtr="0"/>
          <a:lstStyle/>
          <a:p>
            <a:pPr algn="ctr"/>
            <a:endParaRPr lang="en-US" sz="2448" dirty="0" err="1">
              <a:solidFill>
                <a:schemeClr val="tx2"/>
              </a:solidFill>
            </a:endParaRPr>
          </a:p>
        </p:txBody>
      </p:sp>
      <p:sp>
        <p:nvSpPr>
          <p:cNvPr id="13" name="Rectangle 12"/>
          <p:cNvSpPr/>
          <p:nvPr/>
        </p:nvSpPr>
        <p:spPr>
          <a:xfrm>
            <a:off x="9130347" y="3172224"/>
            <a:ext cx="438881" cy="2400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6521" tIns="124347" rIns="186521" bIns="124347" rtlCol="0" anchor="t" anchorCtr="0"/>
          <a:lstStyle/>
          <a:p>
            <a:pPr algn="ctr"/>
            <a:endParaRPr lang="en-US" sz="2448" dirty="0" err="1">
              <a:solidFill>
                <a:schemeClr val="tx2"/>
              </a:solidFill>
            </a:endParaRPr>
          </a:p>
        </p:txBody>
      </p:sp>
    </p:spTree>
    <p:extLst>
      <p:ext uri="{BB962C8B-B14F-4D97-AF65-F5344CB8AC3E}">
        <p14:creationId xmlns:p14="http://schemas.microsoft.com/office/powerpoint/2010/main" val="130604774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Añadiendo</a:t>
            </a:r>
            <a:r>
              <a:rPr lang="en-US" dirty="0" smtClean="0"/>
              <a:t> </a:t>
            </a:r>
            <a:r>
              <a:rPr lang="en-US" dirty="0" err="1" smtClean="0"/>
              <a:t>productos</a:t>
            </a:r>
            <a:r>
              <a:rPr lang="en-US" dirty="0" smtClean="0"/>
              <a:t> in-app purchase</a:t>
            </a:r>
            <a:endParaRPr lang="en-US" dirty="0"/>
          </a:p>
        </p:txBody>
      </p:sp>
      <p:sp>
        <p:nvSpPr>
          <p:cNvPr id="4" name="Text Placeholder 3"/>
          <p:cNvSpPr>
            <a:spLocks noGrp="1"/>
          </p:cNvSpPr>
          <p:nvPr>
            <p:ph type="body" sz="quarter" idx="10"/>
          </p:nvPr>
        </p:nvSpPr>
        <p:spPr>
          <a:xfrm>
            <a:off x="274638" y="1212850"/>
            <a:ext cx="5333999" cy="2451953"/>
          </a:xfrm>
        </p:spPr>
        <p:txBody>
          <a:bodyPr/>
          <a:lstStyle/>
          <a:p>
            <a:r>
              <a:rPr lang="en-US" dirty="0" err="1" smtClean="0"/>
              <a:t>Envio</a:t>
            </a:r>
            <a:endParaRPr lang="en-US" dirty="0" smtClean="0"/>
          </a:p>
          <a:p>
            <a:pPr lvl="1">
              <a:spcBef>
                <a:spcPts val="1632"/>
              </a:spcBef>
            </a:pP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La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página</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Añadir</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Producto</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IAP”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es</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muy</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similar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en</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estilo</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y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comportamiento</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a la de </a:t>
            </a:r>
            <a:r>
              <a:rPr lang="en-US" dirty="0" err="1"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añadir</a:t>
            </a:r>
            <a:r>
              <a:rPr lang="en-US" dirty="0" smtClean="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rPr>
              <a:t> un App.</a:t>
            </a:r>
            <a:endParaRPr lang="en-US" dirty="0">
              <a:gradFill>
                <a:gsLst>
                  <a:gs pos="0">
                    <a:schemeClr val="tx1">
                      <a:lumMod val="50000"/>
                    </a:schemeClr>
                  </a:gs>
                  <a:gs pos="100000">
                    <a:schemeClr val="tx1">
                      <a:lumMod val="50000"/>
                    </a:schemeClr>
                  </a:gs>
                </a:gsLst>
                <a:lin ang="5400000" scaled="0"/>
              </a:gradFill>
              <a:latin typeface="Segoe UI" pitchFamily="34" charset="0"/>
              <a:ea typeface="Segoe UI" pitchFamily="34" charset="0"/>
              <a:cs typeface="Segoe UI" pitchFamily="34" charset="0"/>
            </a:endParaRPr>
          </a:p>
          <a:p>
            <a:endParaRPr lang="en-US" dirty="0"/>
          </a:p>
        </p:txBody>
      </p:sp>
      <p:pic>
        <p:nvPicPr>
          <p:cNvPr id="2" name="Picture 1"/>
          <p:cNvPicPr>
            <a:picLocks noChangeAspect="1"/>
          </p:cNvPicPr>
          <p:nvPr/>
        </p:nvPicPr>
        <p:blipFill>
          <a:blip r:embed="rId3"/>
          <a:stretch>
            <a:fillRect/>
          </a:stretch>
        </p:blipFill>
        <p:spPr>
          <a:xfrm>
            <a:off x="6085868" y="1590908"/>
            <a:ext cx="5390169" cy="4192354"/>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180037325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Añadiendo</a:t>
            </a:r>
            <a:r>
              <a:rPr lang="en-US" dirty="0" smtClean="0"/>
              <a:t> </a:t>
            </a:r>
            <a:r>
              <a:rPr lang="en-US" dirty="0" err="1" smtClean="0"/>
              <a:t>productos</a:t>
            </a:r>
            <a:r>
              <a:rPr lang="en-US" dirty="0" smtClean="0"/>
              <a:t>  </a:t>
            </a:r>
            <a:br>
              <a:rPr lang="en-US" dirty="0" smtClean="0"/>
            </a:br>
            <a:r>
              <a:rPr lang="en-US" dirty="0" smtClean="0"/>
              <a:t>in-app</a:t>
            </a:r>
            <a:endParaRPr lang="en-US" dirty="0"/>
          </a:p>
        </p:txBody>
      </p:sp>
      <p:grpSp>
        <p:nvGrpSpPr>
          <p:cNvPr id="10" name="Group 9"/>
          <p:cNvGrpSpPr/>
          <p:nvPr/>
        </p:nvGrpSpPr>
        <p:grpSpPr>
          <a:xfrm>
            <a:off x="643574" y="2795803"/>
            <a:ext cx="6152737" cy="514815"/>
            <a:chOff x="698925" y="2723748"/>
            <a:chExt cx="4246798" cy="378575"/>
          </a:xfrm>
        </p:grpSpPr>
        <p:sp>
          <p:nvSpPr>
            <p:cNvPr id="14" name="TextBox 13"/>
            <p:cNvSpPr txBox="1"/>
            <p:nvPr/>
          </p:nvSpPr>
          <p:spPr>
            <a:xfrm>
              <a:off x="698925" y="2723748"/>
              <a:ext cx="4007796" cy="378575"/>
            </a:xfrm>
            <a:prstGeom prst="rect">
              <a:avLst/>
            </a:prstGeom>
            <a:solidFill>
              <a:schemeClr val="bg1"/>
            </a:solidFill>
            <a:ln>
              <a:solidFill>
                <a:schemeClr val="accent1"/>
              </a:solidFill>
            </a:ln>
          </p:spPr>
          <p:txBody>
            <a:bodyPr wrap="square" lIns="62174" tIns="37304" rIns="0" bIns="37304" rtlCol="0">
              <a:spAutoFit/>
            </a:bodyPr>
            <a:lstStyle>
              <a:defPPr>
                <a:defRPr lang="en-US"/>
              </a:defPPr>
              <a:lvl1pPr>
                <a:defRPr sz="1050">
                  <a:solidFill>
                    <a:schemeClr val="tx2"/>
                  </a:solidFill>
                </a:defRPr>
              </a:lvl1pPr>
            </a:lstStyle>
            <a:p>
              <a:r>
                <a:rPr lang="en-US" sz="1428" dirty="0" err="1" smtClean="0"/>
                <a:t>Tipo</a:t>
              </a:r>
              <a:r>
                <a:rPr lang="en-US" sz="1428" dirty="0" smtClean="0"/>
                <a:t>: Un </a:t>
              </a:r>
              <a:r>
                <a:rPr lang="en-US" sz="1428" dirty="0" err="1" smtClean="0"/>
                <a:t>producto</a:t>
              </a:r>
              <a:r>
                <a:rPr lang="en-US" sz="1428" dirty="0" smtClean="0"/>
                <a:t> consumable (</a:t>
              </a:r>
              <a:r>
                <a:rPr lang="en-US" sz="1428" dirty="0" err="1" smtClean="0"/>
                <a:t>Ejemplo</a:t>
              </a:r>
              <a:r>
                <a:rPr lang="en-US" sz="1428" dirty="0" smtClean="0"/>
                <a:t>: </a:t>
              </a:r>
              <a:r>
                <a:rPr lang="en-US" sz="1428" dirty="0" err="1" smtClean="0"/>
                <a:t>Monedas</a:t>
              </a:r>
              <a:r>
                <a:rPr lang="en-US" sz="1428" dirty="0" smtClean="0"/>
                <a:t>)</a:t>
              </a:r>
              <a:endParaRPr lang="en-US" sz="1428" dirty="0"/>
            </a:p>
            <a:p>
              <a:r>
                <a:rPr lang="en-US" sz="1428" dirty="0" smtClean="0"/>
                <a:t>O un product para </a:t>
              </a:r>
              <a:r>
                <a:rPr lang="en-US" sz="1428" dirty="0" err="1" smtClean="0"/>
                <a:t>siempre</a:t>
              </a:r>
              <a:r>
                <a:rPr lang="en-US" sz="1428" dirty="0" smtClean="0"/>
                <a:t> (</a:t>
              </a:r>
              <a:r>
                <a:rPr lang="en-US" sz="1428" dirty="0" err="1" smtClean="0"/>
                <a:t>Ejemplo</a:t>
              </a:r>
              <a:r>
                <a:rPr lang="en-US" sz="1428" dirty="0" smtClean="0"/>
                <a:t>: un Nuevo </a:t>
              </a:r>
              <a:r>
                <a:rPr lang="en-US" sz="1428" dirty="0" err="1" smtClean="0"/>
                <a:t>personaje</a:t>
              </a:r>
              <a:r>
                <a:rPr lang="en-US" sz="1428" dirty="0" smtClean="0"/>
                <a:t>)</a:t>
              </a:r>
              <a:endParaRPr lang="en-US" sz="1428" dirty="0"/>
            </a:p>
          </p:txBody>
        </p:sp>
        <p:cxnSp>
          <p:nvCxnSpPr>
            <p:cNvPr id="17" name="Straight Arrow Connector 16"/>
            <p:cNvCxnSpPr>
              <a:stCxn id="14" idx="3"/>
            </p:cNvCxnSpPr>
            <p:nvPr/>
          </p:nvCxnSpPr>
          <p:spPr>
            <a:xfrm flipV="1">
              <a:off x="4706721" y="2913031"/>
              <a:ext cx="239002" cy="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2222947" y="4738648"/>
            <a:ext cx="4559393" cy="753369"/>
            <a:chOff x="1634020" y="3238037"/>
            <a:chExt cx="3352799" cy="553998"/>
          </a:xfrm>
        </p:grpSpPr>
        <p:sp>
          <p:nvSpPr>
            <p:cNvPr id="15" name="TextBox 14"/>
            <p:cNvSpPr txBox="1"/>
            <p:nvPr/>
          </p:nvSpPr>
          <p:spPr>
            <a:xfrm>
              <a:off x="1634020" y="3238037"/>
              <a:ext cx="2566864" cy="216988"/>
            </a:xfrm>
            <a:prstGeom prst="rect">
              <a:avLst/>
            </a:prstGeom>
            <a:solidFill>
              <a:schemeClr val="bg1"/>
            </a:solidFill>
            <a:ln>
              <a:solidFill>
                <a:schemeClr val="accent1"/>
              </a:solidFill>
            </a:ln>
          </p:spPr>
          <p:txBody>
            <a:bodyPr wrap="square" lIns="62174" tIns="37304" rIns="0" bIns="37304" rtlCol="0">
              <a:spAutoFit/>
            </a:bodyPr>
            <a:lstStyle>
              <a:defPPr>
                <a:defRPr lang="en-US"/>
              </a:defPPr>
              <a:lvl1pPr>
                <a:defRPr sz="1050">
                  <a:solidFill>
                    <a:schemeClr val="tx2"/>
                  </a:solidFill>
                </a:defRPr>
              </a:lvl1pPr>
            </a:lstStyle>
            <a:p>
              <a:r>
                <a:rPr lang="en-US" sz="1428" dirty="0" err="1" smtClean="0"/>
                <a:t>Mismas</a:t>
              </a:r>
              <a:r>
                <a:rPr lang="en-US" sz="1428" dirty="0" smtClean="0"/>
                <a:t> </a:t>
              </a:r>
              <a:r>
                <a:rPr lang="en-US" sz="1428" dirty="0" err="1" smtClean="0"/>
                <a:t>opciones</a:t>
              </a:r>
              <a:r>
                <a:rPr lang="en-US" sz="1428" dirty="0" smtClean="0"/>
                <a:t> </a:t>
              </a:r>
              <a:r>
                <a:rPr lang="en-US" sz="1428" dirty="0" err="1" smtClean="0"/>
                <a:t>que</a:t>
              </a:r>
              <a:r>
                <a:rPr lang="en-US" sz="1428" dirty="0" smtClean="0"/>
                <a:t> al </a:t>
              </a:r>
              <a:r>
                <a:rPr lang="en-US" sz="1428" dirty="0" err="1" smtClean="0"/>
                <a:t>enviar</a:t>
              </a:r>
              <a:r>
                <a:rPr lang="en-US" sz="1428" dirty="0" smtClean="0"/>
                <a:t> </a:t>
              </a:r>
              <a:r>
                <a:rPr lang="en-US" sz="1428" dirty="0" err="1" smtClean="0"/>
                <a:t>una</a:t>
              </a:r>
              <a:r>
                <a:rPr lang="en-US" sz="1428" dirty="0" smtClean="0"/>
                <a:t> App.</a:t>
              </a:r>
              <a:endParaRPr lang="en-US" sz="1428" dirty="0"/>
            </a:p>
          </p:txBody>
        </p:sp>
        <p:cxnSp>
          <p:nvCxnSpPr>
            <p:cNvPr id="18" name="Straight Arrow Connector 17"/>
            <p:cNvCxnSpPr>
              <a:stCxn id="15" idx="3"/>
            </p:cNvCxnSpPr>
            <p:nvPr/>
          </p:nvCxnSpPr>
          <p:spPr>
            <a:xfrm flipV="1">
              <a:off x="4200884" y="3293041"/>
              <a:ext cx="690204" cy="534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3"/>
            </p:cNvCxnSpPr>
            <p:nvPr/>
          </p:nvCxnSpPr>
          <p:spPr>
            <a:xfrm>
              <a:off x="4200884" y="3346531"/>
              <a:ext cx="785935" cy="445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636589" y="2229266"/>
            <a:ext cx="6159723" cy="295077"/>
            <a:chOff x="739840" y="1618766"/>
            <a:chExt cx="4246979" cy="216988"/>
          </a:xfrm>
        </p:grpSpPr>
        <p:sp>
          <p:nvSpPr>
            <p:cNvPr id="25" name="TextBox 24"/>
            <p:cNvSpPr txBox="1"/>
            <p:nvPr/>
          </p:nvSpPr>
          <p:spPr>
            <a:xfrm>
              <a:off x="739840" y="1618766"/>
              <a:ext cx="4007796" cy="216988"/>
            </a:xfrm>
            <a:prstGeom prst="rect">
              <a:avLst/>
            </a:prstGeom>
            <a:solidFill>
              <a:schemeClr val="bg1"/>
            </a:solidFill>
            <a:ln>
              <a:solidFill>
                <a:schemeClr val="accent1"/>
              </a:solidFill>
            </a:ln>
          </p:spPr>
          <p:txBody>
            <a:bodyPr wrap="square" lIns="62174" tIns="37304" rIns="0" bIns="37304" rtlCol="0">
              <a:spAutoFit/>
            </a:bodyPr>
            <a:lstStyle>
              <a:defPPr>
                <a:defRPr lang="en-US"/>
              </a:defPPr>
              <a:lvl1pPr>
                <a:defRPr sz="1050">
                  <a:solidFill>
                    <a:schemeClr val="tx2"/>
                  </a:solidFill>
                </a:defRPr>
              </a:lvl1pPr>
            </a:lstStyle>
            <a:p>
              <a:r>
                <a:rPr lang="en-US" sz="1428" dirty="0" err="1" smtClean="0"/>
                <a:t>Identificador</a:t>
              </a:r>
              <a:r>
                <a:rPr lang="en-US" sz="1428" dirty="0" smtClean="0"/>
                <a:t> </a:t>
              </a:r>
              <a:r>
                <a:rPr lang="en-US" sz="1428" dirty="0" err="1" smtClean="0"/>
                <a:t>único</a:t>
              </a:r>
              <a:r>
                <a:rPr lang="en-US" sz="1428" dirty="0" smtClean="0"/>
                <a:t>.</a:t>
              </a:r>
              <a:endParaRPr lang="en-US" sz="1428" dirty="0"/>
            </a:p>
          </p:txBody>
        </p:sp>
        <p:cxnSp>
          <p:nvCxnSpPr>
            <p:cNvPr id="26" name="Straight Arrow Connector 25"/>
            <p:cNvCxnSpPr>
              <a:stCxn id="25" idx="3"/>
            </p:cNvCxnSpPr>
            <p:nvPr/>
          </p:nvCxnSpPr>
          <p:spPr>
            <a:xfrm>
              <a:off x="4747636" y="1727260"/>
              <a:ext cx="239183" cy="807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643574" y="1667695"/>
            <a:ext cx="6160771" cy="514815"/>
            <a:chOff x="739840" y="1618766"/>
            <a:chExt cx="4246979" cy="378575"/>
          </a:xfrm>
        </p:grpSpPr>
        <p:sp>
          <p:nvSpPr>
            <p:cNvPr id="28" name="TextBox 27"/>
            <p:cNvSpPr txBox="1"/>
            <p:nvPr/>
          </p:nvSpPr>
          <p:spPr>
            <a:xfrm>
              <a:off x="739840" y="1618766"/>
              <a:ext cx="4007796" cy="378575"/>
            </a:xfrm>
            <a:prstGeom prst="rect">
              <a:avLst/>
            </a:prstGeom>
            <a:solidFill>
              <a:schemeClr val="bg1"/>
            </a:solidFill>
            <a:ln>
              <a:solidFill>
                <a:schemeClr val="accent1"/>
              </a:solidFill>
            </a:ln>
          </p:spPr>
          <p:txBody>
            <a:bodyPr wrap="square" lIns="62174" tIns="37304" rIns="0" bIns="37304" rtlCol="0">
              <a:spAutoFit/>
            </a:bodyPr>
            <a:lstStyle>
              <a:defPPr>
                <a:defRPr lang="en-US"/>
              </a:defPPr>
              <a:lvl1pPr>
                <a:defRPr sz="1050">
                  <a:solidFill>
                    <a:schemeClr val="tx2"/>
                  </a:solidFill>
                </a:defRPr>
              </a:lvl1pPr>
            </a:lstStyle>
            <a:p>
              <a:r>
                <a:rPr lang="en-US" sz="1428" dirty="0" err="1" smtClean="0"/>
                <a:t>Introducimos</a:t>
              </a:r>
              <a:r>
                <a:rPr lang="en-US" sz="1428" dirty="0" smtClean="0"/>
                <a:t> el </a:t>
              </a:r>
              <a:r>
                <a:rPr lang="en-US" sz="1428" dirty="0" err="1" smtClean="0"/>
                <a:t>nombre</a:t>
              </a:r>
              <a:r>
                <a:rPr lang="en-US" sz="1428" dirty="0" smtClean="0"/>
                <a:t> del </a:t>
              </a:r>
              <a:r>
                <a:rPr lang="en-US" sz="1428" dirty="0" err="1" smtClean="0"/>
                <a:t>Producto</a:t>
              </a:r>
              <a:r>
                <a:rPr lang="en-US" sz="1428" dirty="0" smtClean="0"/>
                <a:t> IAP. Este </a:t>
              </a:r>
              <a:r>
                <a:rPr lang="en-US" sz="1428" dirty="0" err="1" smtClean="0"/>
                <a:t>nombre</a:t>
              </a:r>
              <a:r>
                <a:rPr lang="en-US" sz="1428" dirty="0" smtClean="0"/>
                <a:t> no se le </a:t>
              </a:r>
              <a:r>
                <a:rPr lang="en-US" sz="1428" dirty="0" err="1" smtClean="0"/>
                <a:t>muestra</a:t>
              </a:r>
              <a:r>
                <a:rPr lang="en-US" sz="1428" dirty="0" smtClean="0"/>
                <a:t> al </a:t>
              </a:r>
              <a:r>
                <a:rPr lang="en-US" sz="1428" dirty="0" err="1" smtClean="0"/>
                <a:t>usuario</a:t>
              </a:r>
              <a:r>
                <a:rPr lang="en-US" sz="1428" dirty="0" smtClean="0"/>
                <a:t>.</a:t>
              </a:r>
              <a:endParaRPr lang="en-US" sz="1428" dirty="0"/>
            </a:p>
          </p:txBody>
        </p:sp>
        <p:cxnSp>
          <p:nvCxnSpPr>
            <p:cNvPr id="29" name="Straight Arrow Connector 28"/>
            <p:cNvCxnSpPr>
              <a:stCxn id="28" idx="3"/>
            </p:cNvCxnSpPr>
            <p:nvPr/>
          </p:nvCxnSpPr>
          <p:spPr>
            <a:xfrm flipV="1">
              <a:off x="4747636" y="1808049"/>
              <a:ext cx="239183" cy="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2851086" y="3363454"/>
            <a:ext cx="4053969" cy="295077"/>
            <a:chOff x="2222613" y="2723748"/>
            <a:chExt cx="2798167" cy="216988"/>
          </a:xfrm>
        </p:grpSpPr>
        <p:sp>
          <p:nvSpPr>
            <p:cNvPr id="31" name="TextBox 30"/>
            <p:cNvSpPr txBox="1"/>
            <p:nvPr/>
          </p:nvSpPr>
          <p:spPr>
            <a:xfrm>
              <a:off x="2222613" y="2723748"/>
              <a:ext cx="2484108" cy="216988"/>
            </a:xfrm>
            <a:prstGeom prst="rect">
              <a:avLst/>
            </a:prstGeom>
            <a:solidFill>
              <a:schemeClr val="bg1"/>
            </a:solidFill>
            <a:ln>
              <a:solidFill>
                <a:schemeClr val="accent1"/>
              </a:solidFill>
            </a:ln>
          </p:spPr>
          <p:txBody>
            <a:bodyPr wrap="square" lIns="62174" tIns="37304" rIns="0" bIns="37304" rtlCol="0">
              <a:spAutoFit/>
            </a:bodyPr>
            <a:lstStyle>
              <a:defPPr>
                <a:defRPr lang="en-US"/>
              </a:defPPr>
              <a:lvl1pPr>
                <a:defRPr sz="1050">
                  <a:solidFill>
                    <a:schemeClr val="tx2"/>
                  </a:solidFill>
                </a:defRPr>
              </a:lvl1pPr>
            </a:lstStyle>
            <a:p>
              <a:r>
                <a:rPr lang="en-US" sz="1428" dirty="0" smtClean="0"/>
                <a:t>Nuevo: </a:t>
              </a:r>
              <a:r>
                <a:rPr lang="en-US" sz="1428" dirty="0" err="1" smtClean="0"/>
                <a:t>Tiempo</a:t>
              </a:r>
              <a:r>
                <a:rPr lang="en-US" sz="1428" dirty="0" smtClean="0"/>
                <a:t> </a:t>
              </a:r>
              <a:r>
                <a:rPr lang="en-US" sz="1428" dirty="0" err="1" smtClean="0"/>
                <a:t>duración</a:t>
              </a:r>
              <a:r>
                <a:rPr lang="en-US" sz="1428" dirty="0" smtClean="0"/>
                <a:t> (solo </a:t>
              </a:r>
              <a:r>
                <a:rPr lang="en-US" sz="1428" dirty="0" err="1" smtClean="0"/>
                <a:t>en</a:t>
              </a:r>
              <a:r>
                <a:rPr lang="en-US" sz="1428" dirty="0" smtClean="0"/>
                <a:t> 8.1)</a:t>
              </a:r>
              <a:endParaRPr lang="en-US" sz="1428" dirty="0"/>
            </a:p>
          </p:txBody>
        </p:sp>
        <p:cxnSp>
          <p:nvCxnSpPr>
            <p:cNvPr id="32" name="Straight Arrow Connector 31"/>
            <p:cNvCxnSpPr>
              <a:stCxn id="31" idx="3"/>
              <a:endCxn id="2" idx="1"/>
            </p:cNvCxnSpPr>
            <p:nvPr/>
          </p:nvCxnSpPr>
          <p:spPr>
            <a:xfrm>
              <a:off x="4706721" y="2832242"/>
              <a:ext cx="314059" cy="193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2851086" y="3725394"/>
            <a:ext cx="4053970" cy="295077"/>
            <a:chOff x="2222613" y="2723748"/>
            <a:chExt cx="2798168" cy="216988"/>
          </a:xfrm>
        </p:grpSpPr>
        <p:sp>
          <p:nvSpPr>
            <p:cNvPr id="39" name="TextBox 38"/>
            <p:cNvSpPr txBox="1"/>
            <p:nvPr/>
          </p:nvSpPr>
          <p:spPr>
            <a:xfrm>
              <a:off x="2222613" y="2723748"/>
              <a:ext cx="2484108" cy="216988"/>
            </a:xfrm>
            <a:prstGeom prst="rect">
              <a:avLst/>
            </a:prstGeom>
            <a:solidFill>
              <a:schemeClr val="bg1"/>
            </a:solidFill>
            <a:ln>
              <a:solidFill>
                <a:schemeClr val="accent1"/>
              </a:solidFill>
            </a:ln>
          </p:spPr>
          <p:txBody>
            <a:bodyPr wrap="square" lIns="62174" tIns="37304" rIns="0" bIns="37304" rtlCol="0">
              <a:spAutoFit/>
            </a:bodyPr>
            <a:lstStyle>
              <a:defPPr>
                <a:defRPr lang="en-US"/>
              </a:defPPr>
              <a:lvl1pPr>
                <a:defRPr sz="1050">
                  <a:solidFill>
                    <a:schemeClr val="tx2"/>
                  </a:solidFill>
                </a:defRPr>
              </a:lvl1pPr>
            </a:lstStyle>
            <a:p>
              <a:r>
                <a:rPr lang="en-US" sz="1428" dirty="0" smtClean="0"/>
                <a:t>Nuevo: </a:t>
              </a:r>
              <a:r>
                <a:rPr lang="en-US" sz="1428" dirty="0" err="1" smtClean="0"/>
                <a:t>Tipo</a:t>
              </a:r>
              <a:r>
                <a:rPr lang="en-US" sz="1428" dirty="0" smtClean="0"/>
                <a:t> de </a:t>
              </a:r>
              <a:r>
                <a:rPr lang="en-US" sz="1428" dirty="0" err="1" smtClean="0"/>
                <a:t>contenido</a:t>
              </a:r>
              <a:endParaRPr lang="en-US" sz="1428" dirty="0"/>
            </a:p>
          </p:txBody>
        </p:sp>
        <p:cxnSp>
          <p:nvCxnSpPr>
            <p:cNvPr id="40" name="Straight Arrow Connector 39"/>
            <p:cNvCxnSpPr>
              <a:stCxn id="39" idx="3"/>
            </p:cNvCxnSpPr>
            <p:nvPr/>
          </p:nvCxnSpPr>
          <p:spPr>
            <a:xfrm flipV="1">
              <a:off x="4706721" y="2832239"/>
              <a:ext cx="314060" cy="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904007" y="600390"/>
            <a:ext cx="5099280" cy="5873737"/>
            <a:chOff x="6904007" y="600390"/>
            <a:chExt cx="5099280" cy="5873737"/>
          </a:xfrm>
        </p:grpSpPr>
        <p:pic>
          <p:nvPicPr>
            <p:cNvPr id="2" name="Picture 1"/>
            <p:cNvPicPr>
              <a:picLocks noChangeAspect="1"/>
            </p:cNvPicPr>
            <p:nvPr/>
          </p:nvPicPr>
          <p:blipFill>
            <a:blip r:embed="rId3"/>
            <a:stretch>
              <a:fillRect/>
            </a:stretch>
          </p:blipFill>
          <p:spPr>
            <a:xfrm>
              <a:off x="6905055" y="600390"/>
              <a:ext cx="5098232" cy="587373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6904007" y="600390"/>
              <a:ext cx="3649771" cy="4653074"/>
            </a:xfrm>
            <a:prstGeom prst="rect">
              <a:avLst/>
            </a:prstGeom>
          </p:spPr>
        </p:pic>
        <p:pic>
          <p:nvPicPr>
            <p:cNvPr id="11" name="Picture 10"/>
            <p:cNvPicPr>
              <a:picLocks noChangeAspect="1"/>
            </p:cNvPicPr>
            <p:nvPr/>
          </p:nvPicPr>
          <p:blipFill rotWithShape="1">
            <a:blip r:embed="rId5"/>
            <a:srcRect b="38207"/>
            <a:stretch/>
          </p:blipFill>
          <p:spPr>
            <a:xfrm>
              <a:off x="6904037" y="5283315"/>
              <a:ext cx="3672991" cy="1185747"/>
            </a:xfrm>
            <a:prstGeom prst="rect">
              <a:avLst/>
            </a:prstGeom>
          </p:spPr>
        </p:pic>
      </p:grpSp>
    </p:spTree>
    <p:extLst>
      <p:ext uri="{BB962C8B-B14F-4D97-AF65-F5344CB8AC3E}">
        <p14:creationId xmlns:p14="http://schemas.microsoft.com/office/powerpoint/2010/main" val="21316845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577" y="1144418"/>
            <a:ext cx="4162541" cy="520029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err="1"/>
              <a:t>Añadiendo</a:t>
            </a:r>
            <a:r>
              <a:rPr lang="en-US" dirty="0"/>
              <a:t> </a:t>
            </a:r>
            <a:r>
              <a:rPr lang="en-US" dirty="0" err="1"/>
              <a:t>productos</a:t>
            </a:r>
            <a:r>
              <a:rPr lang="en-US" dirty="0"/>
              <a:t>  </a:t>
            </a:r>
            <a:br>
              <a:rPr lang="en-US" dirty="0"/>
            </a:br>
            <a:r>
              <a:rPr lang="en-US" dirty="0"/>
              <a:t>in-app</a:t>
            </a:r>
          </a:p>
        </p:txBody>
      </p:sp>
      <p:sp>
        <p:nvSpPr>
          <p:cNvPr id="14" name="TextBox 13"/>
          <p:cNvSpPr txBox="1"/>
          <p:nvPr/>
        </p:nvSpPr>
        <p:spPr>
          <a:xfrm>
            <a:off x="1014218" y="1813002"/>
            <a:ext cx="5450108" cy="295077"/>
          </a:xfrm>
          <a:prstGeom prst="rect">
            <a:avLst/>
          </a:prstGeom>
          <a:solidFill>
            <a:schemeClr val="bg1"/>
          </a:solidFill>
          <a:ln>
            <a:solidFill>
              <a:schemeClr val="accent1"/>
            </a:solidFill>
          </a:ln>
        </p:spPr>
        <p:txBody>
          <a:bodyPr wrap="square" lIns="62174" tIns="37304" rIns="0" bIns="37304" rtlCol="0">
            <a:spAutoFit/>
          </a:bodyPr>
          <a:lstStyle>
            <a:defPPr>
              <a:defRPr lang="en-US"/>
            </a:defPPr>
            <a:lvl1pPr>
              <a:defRPr sz="1050">
                <a:solidFill>
                  <a:schemeClr val="tx2"/>
                </a:solidFill>
              </a:defRPr>
            </a:lvl1pPr>
          </a:lstStyle>
          <a:p>
            <a:r>
              <a:rPr lang="en-US" sz="1428" dirty="0" smtClean="0"/>
              <a:t>Palabras clave: </a:t>
            </a:r>
            <a:r>
              <a:rPr lang="en-US" sz="1428" dirty="0" err="1" smtClean="0"/>
              <a:t>Ayudan</a:t>
            </a:r>
            <a:r>
              <a:rPr lang="en-US" sz="1428" dirty="0" smtClean="0"/>
              <a:t> </a:t>
            </a:r>
            <a:r>
              <a:rPr lang="en-US" sz="1428" dirty="0" err="1" smtClean="0"/>
              <a:t>encontrar</a:t>
            </a:r>
            <a:r>
              <a:rPr lang="en-US" sz="1428" dirty="0" smtClean="0"/>
              <a:t> un product IAP</a:t>
            </a:r>
            <a:endParaRPr lang="en-US" sz="1428" dirty="0"/>
          </a:p>
        </p:txBody>
      </p:sp>
      <p:sp>
        <p:nvSpPr>
          <p:cNvPr id="15" name="TextBox 14"/>
          <p:cNvSpPr txBox="1"/>
          <p:nvPr/>
        </p:nvSpPr>
        <p:spPr>
          <a:xfrm>
            <a:off x="2250555" y="3004597"/>
            <a:ext cx="3490618" cy="514816"/>
          </a:xfrm>
          <a:prstGeom prst="rect">
            <a:avLst/>
          </a:prstGeom>
          <a:solidFill>
            <a:schemeClr val="bg1"/>
          </a:solidFill>
          <a:ln>
            <a:solidFill>
              <a:schemeClr val="accent1"/>
            </a:solidFill>
          </a:ln>
        </p:spPr>
        <p:txBody>
          <a:bodyPr wrap="square" lIns="62174" tIns="37304" rIns="0" bIns="37304" rtlCol="0">
            <a:spAutoFit/>
          </a:bodyPr>
          <a:lstStyle>
            <a:defPPr>
              <a:defRPr lang="en-US"/>
            </a:defPPr>
            <a:lvl1pPr>
              <a:defRPr sz="1050">
                <a:solidFill>
                  <a:schemeClr val="tx2"/>
                </a:solidFill>
              </a:defRPr>
            </a:lvl1pPr>
          </a:lstStyle>
          <a:p>
            <a:r>
              <a:rPr lang="en-US" sz="1428" dirty="0" smtClean="0"/>
              <a:t>Se </a:t>
            </a:r>
            <a:r>
              <a:rPr lang="en-US" sz="1428" dirty="0" err="1" smtClean="0"/>
              <a:t>puede</a:t>
            </a:r>
            <a:r>
              <a:rPr lang="en-US" sz="1428" dirty="0" smtClean="0"/>
              <a:t> utilizer para </a:t>
            </a:r>
            <a:r>
              <a:rPr lang="en-US" sz="1428" dirty="0" err="1" smtClean="0"/>
              <a:t>ajustar</a:t>
            </a:r>
            <a:r>
              <a:rPr lang="en-US" sz="1428" dirty="0" smtClean="0"/>
              <a:t> el product IAP sin </a:t>
            </a:r>
            <a:r>
              <a:rPr lang="en-US" sz="1428" dirty="0" err="1" smtClean="0"/>
              <a:t>pasar</a:t>
            </a:r>
            <a:r>
              <a:rPr lang="en-US" sz="1428" dirty="0" smtClean="0"/>
              <a:t> de Nuevo </a:t>
            </a:r>
            <a:r>
              <a:rPr lang="en-US" sz="1428" dirty="0" err="1" smtClean="0"/>
              <a:t>por</a:t>
            </a:r>
            <a:r>
              <a:rPr lang="en-US" sz="1428" dirty="0" smtClean="0"/>
              <a:t> </a:t>
            </a:r>
            <a:r>
              <a:rPr lang="en-US" sz="1428" dirty="0" err="1" smtClean="0"/>
              <a:t>certificación</a:t>
            </a:r>
            <a:r>
              <a:rPr lang="en-US" sz="1428" dirty="0" smtClean="0"/>
              <a:t>.</a:t>
            </a:r>
            <a:endParaRPr lang="en-US" sz="1428" dirty="0"/>
          </a:p>
        </p:txBody>
      </p:sp>
      <p:cxnSp>
        <p:nvCxnSpPr>
          <p:cNvPr id="17" name="Straight Arrow Connector 16"/>
          <p:cNvCxnSpPr>
            <a:stCxn id="14" idx="3"/>
          </p:cNvCxnSpPr>
          <p:nvPr/>
        </p:nvCxnSpPr>
        <p:spPr>
          <a:xfrm>
            <a:off x="6464326" y="1960541"/>
            <a:ext cx="566095" cy="494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3"/>
          </p:cNvCxnSpPr>
          <p:nvPr/>
        </p:nvCxnSpPr>
        <p:spPr>
          <a:xfrm>
            <a:off x="5741173" y="3262005"/>
            <a:ext cx="1289247" cy="924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720076" y="460985"/>
            <a:ext cx="2929571" cy="295077"/>
          </a:xfrm>
          <a:prstGeom prst="rect">
            <a:avLst/>
          </a:prstGeom>
          <a:solidFill>
            <a:schemeClr val="bg1"/>
          </a:solidFill>
          <a:ln>
            <a:solidFill>
              <a:schemeClr val="accent1"/>
            </a:solidFill>
          </a:ln>
        </p:spPr>
        <p:txBody>
          <a:bodyPr wrap="square" lIns="62174" tIns="37304" rIns="0" bIns="37304" rtlCol="0">
            <a:spAutoFit/>
          </a:bodyPr>
          <a:lstStyle>
            <a:defPPr>
              <a:defRPr lang="en-US"/>
            </a:defPPr>
            <a:lvl1pPr>
              <a:defRPr sz="1050">
                <a:solidFill>
                  <a:schemeClr val="tx2"/>
                </a:solidFill>
              </a:defRPr>
            </a:lvl1pPr>
          </a:lstStyle>
          <a:p>
            <a:r>
              <a:rPr lang="en-US" sz="1428" dirty="0" smtClean="0"/>
              <a:t>“</a:t>
            </a:r>
            <a:r>
              <a:rPr lang="en-US" sz="1428" dirty="0" err="1" smtClean="0"/>
              <a:t>Más</a:t>
            </a:r>
            <a:r>
              <a:rPr lang="en-US" sz="1428" dirty="0" smtClean="0"/>
              <a:t> </a:t>
            </a:r>
            <a:r>
              <a:rPr lang="en-US" sz="1428" dirty="0" err="1" smtClean="0"/>
              <a:t>opciones</a:t>
            </a:r>
            <a:r>
              <a:rPr lang="en-US" sz="1428" dirty="0" smtClean="0"/>
              <a:t>”</a:t>
            </a:r>
            <a:endParaRPr lang="en-US" sz="1428" dirty="0"/>
          </a:p>
        </p:txBody>
      </p:sp>
      <p:cxnSp>
        <p:nvCxnSpPr>
          <p:cNvPr id="26" name="Straight Arrow Connector 25"/>
          <p:cNvCxnSpPr>
            <a:stCxn id="25" idx="2"/>
            <a:endCxn id="2050" idx="0"/>
          </p:cNvCxnSpPr>
          <p:nvPr/>
        </p:nvCxnSpPr>
        <p:spPr>
          <a:xfrm>
            <a:off x="8184862" y="756062"/>
            <a:ext cx="626986" cy="3883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4416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Añadiendo</a:t>
            </a:r>
            <a:r>
              <a:rPr lang="en-US" dirty="0"/>
              <a:t> </a:t>
            </a:r>
            <a:r>
              <a:rPr lang="en-US" dirty="0" err="1"/>
              <a:t>productos</a:t>
            </a:r>
            <a:r>
              <a:rPr lang="en-US" dirty="0"/>
              <a:t>  </a:t>
            </a:r>
            <a:br>
              <a:rPr lang="en-US" dirty="0"/>
            </a:br>
            <a:r>
              <a:rPr lang="en-US" dirty="0"/>
              <a:t>in-app</a:t>
            </a:r>
          </a:p>
        </p:txBody>
      </p:sp>
      <p:sp>
        <p:nvSpPr>
          <p:cNvPr id="4" name="Text Placeholder 3"/>
          <p:cNvSpPr>
            <a:spLocks noGrp="1"/>
          </p:cNvSpPr>
          <p:nvPr>
            <p:ph type="body" sz="quarter" idx="10"/>
          </p:nvPr>
        </p:nvSpPr>
        <p:spPr>
          <a:xfrm>
            <a:off x="274638" y="1640628"/>
            <a:ext cx="11887200" cy="738664"/>
          </a:xfrm>
        </p:spPr>
        <p:txBody>
          <a:bodyPr/>
          <a:lstStyle/>
          <a:p>
            <a:r>
              <a:rPr lang="en-US" dirty="0" err="1" smtClean="0"/>
              <a:t>Descripción</a:t>
            </a:r>
            <a:endParaRPr lang="en-US" dirty="0"/>
          </a:p>
        </p:txBody>
      </p:sp>
      <p:sp>
        <p:nvSpPr>
          <p:cNvPr id="15" name="TextBox 14"/>
          <p:cNvSpPr txBox="1"/>
          <p:nvPr/>
        </p:nvSpPr>
        <p:spPr>
          <a:xfrm>
            <a:off x="876800" y="3737115"/>
            <a:ext cx="3490618" cy="514816"/>
          </a:xfrm>
          <a:prstGeom prst="rect">
            <a:avLst/>
          </a:prstGeom>
          <a:solidFill>
            <a:schemeClr val="bg1"/>
          </a:solidFill>
          <a:ln>
            <a:solidFill>
              <a:schemeClr val="accent1"/>
            </a:solidFill>
          </a:ln>
        </p:spPr>
        <p:txBody>
          <a:bodyPr wrap="square" lIns="62174" tIns="37304" rIns="0" bIns="37304" rtlCol="0">
            <a:spAutoFit/>
          </a:bodyPr>
          <a:lstStyle>
            <a:defPPr>
              <a:defRPr lang="en-US"/>
            </a:defPPr>
            <a:lvl1pPr>
              <a:defRPr sz="1050">
                <a:solidFill>
                  <a:schemeClr val="tx2"/>
                </a:solidFill>
              </a:defRPr>
            </a:lvl1pPr>
          </a:lstStyle>
          <a:p>
            <a:r>
              <a:rPr lang="en-US" sz="1428" dirty="0" err="1" smtClean="0"/>
              <a:t>Idiomas</a:t>
            </a:r>
            <a:r>
              <a:rPr lang="en-US" sz="1428" dirty="0" smtClean="0"/>
              <a:t>: </a:t>
            </a:r>
            <a:r>
              <a:rPr lang="en-US" sz="1428" dirty="0" err="1" smtClean="0"/>
              <a:t>Debe</a:t>
            </a:r>
            <a:r>
              <a:rPr lang="en-US" sz="1428" dirty="0" smtClean="0"/>
              <a:t> </a:t>
            </a:r>
            <a:r>
              <a:rPr lang="en-US" sz="1428" dirty="0" err="1" smtClean="0"/>
              <a:t>ser</a:t>
            </a:r>
            <a:r>
              <a:rPr lang="en-US" sz="1428" dirty="0" smtClean="0"/>
              <a:t> </a:t>
            </a:r>
            <a:r>
              <a:rPr lang="en-US" sz="1428" dirty="0" err="1" smtClean="0"/>
              <a:t>descrito</a:t>
            </a:r>
            <a:r>
              <a:rPr lang="en-US" sz="1428" dirty="0" smtClean="0"/>
              <a:t> el </a:t>
            </a:r>
            <a:r>
              <a:rPr lang="en-US" sz="1428" dirty="0" err="1" smtClean="0"/>
              <a:t>producto</a:t>
            </a:r>
            <a:r>
              <a:rPr lang="en-US" sz="1428" dirty="0" smtClean="0"/>
              <a:t> </a:t>
            </a:r>
            <a:r>
              <a:rPr lang="en-US" sz="1428" dirty="0" err="1" smtClean="0"/>
              <a:t>en</a:t>
            </a:r>
            <a:r>
              <a:rPr lang="en-US" sz="1428" dirty="0" smtClean="0"/>
              <a:t> </a:t>
            </a:r>
            <a:r>
              <a:rPr lang="en-US" sz="1428" dirty="0" err="1" smtClean="0"/>
              <a:t>cada</a:t>
            </a:r>
            <a:r>
              <a:rPr lang="en-US" sz="1428" dirty="0" smtClean="0"/>
              <a:t> </a:t>
            </a:r>
            <a:r>
              <a:rPr lang="en-US" sz="1428" dirty="0" err="1" smtClean="0"/>
              <a:t>idioma</a:t>
            </a:r>
            <a:r>
              <a:rPr lang="en-US" sz="1428" dirty="0" smtClean="0"/>
              <a:t> </a:t>
            </a:r>
            <a:r>
              <a:rPr lang="en-US" sz="1428" dirty="0" err="1" smtClean="0"/>
              <a:t>disponible</a:t>
            </a:r>
            <a:r>
              <a:rPr lang="en-US" sz="1428" dirty="0" smtClean="0"/>
              <a:t>.</a:t>
            </a:r>
            <a:endParaRPr lang="en-US" sz="1428" dirty="0"/>
          </a:p>
        </p:txBody>
      </p:sp>
      <p:cxnSp>
        <p:nvCxnSpPr>
          <p:cNvPr id="18" name="Straight Arrow Connector 17"/>
          <p:cNvCxnSpPr>
            <a:stCxn id="15" idx="3"/>
          </p:cNvCxnSpPr>
          <p:nvPr/>
        </p:nvCxnSpPr>
        <p:spPr>
          <a:xfrm>
            <a:off x="4367418" y="3994523"/>
            <a:ext cx="1289247" cy="924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5761037" y="1355484"/>
            <a:ext cx="5314546" cy="4884977"/>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379438549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Validando</a:t>
            </a:r>
            <a:r>
              <a:rPr lang="en-US" dirty="0" smtClean="0"/>
              <a:t> </a:t>
            </a:r>
            <a:r>
              <a:rPr lang="en-US" dirty="0" err="1" smtClean="0"/>
              <a:t>compras</a:t>
            </a:r>
            <a:endParaRPr lang="nl-NL" dirty="0"/>
          </a:p>
        </p:txBody>
      </p:sp>
      <p:sp>
        <p:nvSpPr>
          <p:cNvPr id="3" name="Text Placeholder 2"/>
          <p:cNvSpPr>
            <a:spLocks noGrp="1"/>
          </p:cNvSpPr>
          <p:nvPr>
            <p:ph type="body" sz="quarter" idx="10"/>
          </p:nvPr>
        </p:nvSpPr>
        <p:spPr>
          <a:xfrm>
            <a:off x="274638" y="1212850"/>
            <a:ext cx="11887200" cy="3200876"/>
          </a:xfrm>
        </p:spPr>
        <p:txBody>
          <a:bodyPr/>
          <a:lstStyle/>
          <a:p>
            <a:r>
              <a:rPr lang="en-US" dirty="0" err="1" smtClean="0"/>
              <a:t>Verificar</a:t>
            </a:r>
            <a:r>
              <a:rPr lang="en-US" dirty="0" smtClean="0"/>
              <a:t> </a:t>
            </a:r>
            <a:r>
              <a:rPr lang="en-US" dirty="0" err="1" smtClean="0"/>
              <a:t>que</a:t>
            </a:r>
            <a:r>
              <a:rPr lang="en-US" dirty="0" smtClean="0"/>
              <a:t> un </a:t>
            </a:r>
            <a:r>
              <a:rPr lang="en-US" dirty="0" err="1" smtClean="0"/>
              <a:t>usuario</a:t>
            </a:r>
            <a:r>
              <a:rPr lang="en-US" dirty="0" smtClean="0"/>
              <a:t> ha </a:t>
            </a:r>
            <a:r>
              <a:rPr lang="en-US" dirty="0" err="1" smtClean="0"/>
              <a:t>comprado</a:t>
            </a:r>
            <a:r>
              <a:rPr lang="en-US" dirty="0" smtClean="0"/>
              <a:t> un product IAP</a:t>
            </a:r>
          </a:p>
          <a:p>
            <a:pPr lvl="1"/>
            <a:r>
              <a:rPr lang="en-US" dirty="0" err="1" smtClean="0"/>
              <a:t>Por</a:t>
            </a:r>
            <a:r>
              <a:rPr lang="en-US" dirty="0" smtClean="0"/>
              <a:t> </a:t>
            </a:r>
            <a:r>
              <a:rPr lang="en-US" dirty="0" err="1" smtClean="0"/>
              <a:t>ejemplo</a:t>
            </a:r>
            <a:r>
              <a:rPr lang="en-US" dirty="0" smtClean="0"/>
              <a:t>, para </a:t>
            </a:r>
            <a:r>
              <a:rPr lang="en-US" dirty="0" err="1" smtClean="0"/>
              <a:t>desbloquear</a:t>
            </a:r>
            <a:r>
              <a:rPr lang="en-US" dirty="0" smtClean="0"/>
              <a:t> un </a:t>
            </a:r>
            <a:r>
              <a:rPr lang="en-US" dirty="0" err="1" smtClean="0"/>
              <a:t>nuevo</a:t>
            </a:r>
            <a:r>
              <a:rPr lang="en-US" dirty="0" smtClean="0"/>
              <a:t> </a:t>
            </a:r>
            <a:r>
              <a:rPr lang="en-US" dirty="0" err="1" smtClean="0"/>
              <a:t>nivel</a:t>
            </a:r>
            <a:r>
              <a:rPr lang="en-US" dirty="0" smtClean="0"/>
              <a:t> </a:t>
            </a:r>
          </a:p>
          <a:p>
            <a:pPr lvl="1"/>
            <a:endParaRPr lang="en-US" dirty="0" smtClean="0"/>
          </a:p>
          <a:p>
            <a:r>
              <a:rPr lang="en-US" dirty="0" err="1" smtClean="0"/>
              <a:t>Usamos</a:t>
            </a:r>
            <a:r>
              <a:rPr lang="en-US" dirty="0" smtClean="0"/>
              <a:t> </a:t>
            </a:r>
            <a:r>
              <a:rPr lang="en-US" dirty="0" err="1" smtClean="0">
                <a:solidFill>
                  <a:srgbClr val="000000"/>
                </a:solidFill>
              </a:rPr>
              <a:t>CurrentApp.RequestProductPurchaseAsync</a:t>
            </a:r>
            <a:r>
              <a:rPr lang="en-US" dirty="0" smtClean="0"/>
              <a:t> / </a:t>
            </a:r>
            <a:r>
              <a:rPr lang="en-US" dirty="0" err="1" smtClean="0">
                <a:solidFill>
                  <a:srgbClr val="000000"/>
                </a:solidFill>
              </a:rPr>
              <a:t>RequestAppPurchaseAsync</a:t>
            </a:r>
            <a:r>
              <a:rPr lang="en-US" dirty="0" smtClean="0">
                <a:solidFill>
                  <a:srgbClr val="000000"/>
                </a:solidFill>
              </a:rPr>
              <a:t> </a:t>
            </a:r>
            <a:r>
              <a:rPr lang="en-US" dirty="0" smtClean="0"/>
              <a:t>o </a:t>
            </a:r>
            <a:r>
              <a:rPr lang="en-US" dirty="0" err="1" smtClean="0">
                <a:solidFill>
                  <a:srgbClr val="000000"/>
                </a:solidFill>
              </a:rPr>
              <a:t>CurrentApp.GetAppReceiptAsync</a:t>
            </a:r>
            <a:endParaRPr lang="en-US" dirty="0">
              <a:solidFill>
                <a:srgbClr val="000000"/>
              </a:solidFill>
            </a:endParaRPr>
          </a:p>
        </p:txBody>
      </p:sp>
    </p:spTree>
    <p:extLst>
      <p:ext uri="{BB962C8B-B14F-4D97-AF65-F5344CB8AC3E}">
        <p14:creationId xmlns:p14="http://schemas.microsoft.com/office/powerpoint/2010/main" val="129158814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1105535"/>
            <a:ext cx="11189653" cy="660855"/>
          </a:xfrm>
        </p:spPr>
        <p:txBody>
          <a:bodyPr/>
          <a:lstStyle/>
          <a:p>
            <a:r>
              <a:rPr lang="en-US" sz="4399" dirty="0">
                <a:latin typeface="+mn-lt"/>
              </a:rPr>
              <a:t>Javier Suárez Ruiz</a:t>
            </a:r>
          </a:p>
        </p:txBody>
      </p:sp>
      <p:sp>
        <p:nvSpPr>
          <p:cNvPr id="4" name="Text Placeholder 4"/>
          <p:cNvSpPr>
            <a:spLocks noGrp="1"/>
          </p:cNvSpPr>
          <p:nvPr/>
        </p:nvSpPr>
        <p:spPr>
          <a:xfrm>
            <a:off x="503936" y="1956937"/>
            <a:ext cx="5956674" cy="3807287"/>
          </a:xfrm>
          <a:prstGeom prst="rect">
            <a:avLst/>
          </a:prstGeom>
        </p:spPr>
        <p:txBody>
          <a:bodyPr vert="horz" lIns="124347" tIns="0" rIns="124347" bIns="6217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solidFill>
                  <a:schemeClr val="bg2">
                    <a:lumMod val="25000"/>
                  </a:schemeClr>
                </a:solidFill>
              </a:rPr>
              <a:t>XAML Developer </a:t>
            </a:r>
            <a:r>
              <a:rPr lang="en-US" sz="2000" dirty="0" err="1" smtClean="0">
                <a:solidFill>
                  <a:schemeClr val="bg2">
                    <a:lumMod val="25000"/>
                  </a:schemeClr>
                </a:solidFill>
              </a:rPr>
              <a:t>Bravent</a:t>
            </a:r>
            <a:endParaRPr lang="en-US" sz="1600" i="1" dirty="0">
              <a:solidFill>
                <a:schemeClr val="bg2">
                  <a:lumMod val="25000"/>
                </a:schemeClr>
              </a:solidFill>
            </a:endParaRPr>
          </a:p>
          <a:p>
            <a:r>
              <a:rPr lang="en-US" dirty="0">
                <a:solidFill>
                  <a:schemeClr val="bg2">
                    <a:lumMod val="25000"/>
                  </a:schemeClr>
                </a:solidFill>
              </a:rPr>
              <a:t>Microsoft MVP Windows Platform Development</a:t>
            </a:r>
          </a:p>
          <a:p>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Blog: </a:t>
            </a:r>
            <a:r>
              <a:rPr lang="en-US" sz="2040" dirty="0">
                <a:solidFill>
                  <a:schemeClr val="bg2">
                    <a:lumMod val="25000"/>
                  </a:schemeClr>
                </a:solidFill>
                <a:hlinkClick r:id="rId3"/>
              </a:rPr>
              <a:t>http://geeks.ms/blogs/jsuarez</a:t>
            </a:r>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Email: </a:t>
            </a:r>
            <a:r>
              <a:rPr lang="en-US" sz="2040" dirty="0">
                <a:solidFill>
                  <a:schemeClr val="bg2">
                    <a:lumMod val="25000"/>
                  </a:schemeClr>
                </a:solidFill>
                <a:hlinkClick r:id="rId4"/>
              </a:rPr>
              <a:t>javiersuarezruiz@hotmail.com</a:t>
            </a:r>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Twitter: @</a:t>
            </a:r>
            <a:r>
              <a:rPr lang="en-US" sz="2040" dirty="0" err="1">
                <a:solidFill>
                  <a:schemeClr val="bg2">
                    <a:lumMod val="25000"/>
                  </a:schemeClr>
                </a:solidFill>
              </a:rPr>
              <a:t>jsuarezruiz</a:t>
            </a:r>
            <a:endParaRPr lang="en-US" sz="2040" dirty="0">
              <a:solidFill>
                <a:schemeClr val="bg2">
                  <a:lumMod val="25000"/>
                </a:schemeClr>
              </a:solidFill>
            </a:endParaRPr>
          </a:p>
          <a:p>
            <a:endParaRPr lang="en-US" sz="204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9337" y="1105534"/>
            <a:ext cx="3799020" cy="4092581"/>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3765" y="4008696"/>
            <a:ext cx="757964" cy="1189420"/>
          </a:xfrm>
          <a:prstGeom prst="rect">
            <a:avLst/>
          </a:prstGeom>
        </p:spPr>
      </p:pic>
    </p:spTree>
    <p:extLst>
      <p:ext uri="{BB962C8B-B14F-4D97-AF65-F5344CB8AC3E}">
        <p14:creationId xmlns:p14="http://schemas.microsoft.com/office/powerpoint/2010/main" val="336131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Implementando</a:t>
            </a:r>
            <a:r>
              <a:rPr lang="en-US" dirty="0" smtClean="0"/>
              <a:t> In-App Purchase</a:t>
            </a:r>
            <a:endParaRPr lang="nl-NL" dirty="0"/>
          </a:p>
        </p:txBody>
      </p:sp>
      <p:sp>
        <p:nvSpPr>
          <p:cNvPr id="8" name="Text Placeholder 7"/>
          <p:cNvSpPr>
            <a:spLocks noGrp="1"/>
          </p:cNvSpPr>
          <p:nvPr>
            <p:ph type="body" sz="quarter" idx="12"/>
          </p:nvPr>
        </p:nvSpPr>
        <p:spPr/>
        <p:txBody>
          <a:bodyPr/>
          <a:lstStyle/>
          <a:p>
            <a:r>
              <a:rPr lang="en-US" dirty="0" smtClean="0"/>
              <a:t>Demo</a:t>
            </a:r>
            <a:endParaRPr lang="nl-NL" dirty="0"/>
          </a:p>
        </p:txBody>
      </p:sp>
    </p:spTree>
    <p:extLst>
      <p:ext uri="{BB962C8B-B14F-4D97-AF65-F5344CB8AC3E}">
        <p14:creationId xmlns:p14="http://schemas.microsoft.com/office/powerpoint/2010/main" val="92922029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8200" y="1497266"/>
            <a:ext cx="8778210" cy="4459466"/>
          </a:xfrm>
        </p:spPr>
        <p:txBody>
          <a:bodyPr/>
          <a:lstStyle/>
          <a:p>
            <a:pPr marL="0" lvl="0" indent="0">
              <a:buNone/>
            </a:pPr>
            <a:r>
              <a:rPr lang="en-US" sz="3200" b="1" dirty="0" err="1" smtClean="0"/>
              <a:t>Mejores</a:t>
            </a:r>
            <a:r>
              <a:rPr lang="en-US" sz="3200" b="1" dirty="0" smtClean="0"/>
              <a:t> practices </a:t>
            </a:r>
            <a:r>
              <a:rPr lang="en-US" sz="3200" b="1" dirty="0" err="1" smtClean="0"/>
              <a:t>usando</a:t>
            </a:r>
            <a:r>
              <a:rPr lang="en-US" sz="3200" b="1" dirty="0" smtClean="0"/>
              <a:t> In-app purchase</a:t>
            </a:r>
          </a:p>
          <a:p>
            <a:pPr lvl="0"/>
            <a:r>
              <a:rPr lang="en-US" sz="2800" dirty="0" smtClean="0"/>
              <a:t>App </a:t>
            </a:r>
            <a:r>
              <a:rPr lang="en-US" sz="2800" dirty="0" err="1" smtClean="0"/>
              <a:t>gratuita</a:t>
            </a:r>
            <a:r>
              <a:rPr lang="en-US" sz="2800" dirty="0" smtClean="0"/>
              <a:t> para </a:t>
            </a:r>
            <a:r>
              <a:rPr lang="en-US" sz="2800" dirty="0" err="1" smtClean="0"/>
              <a:t>aumentar</a:t>
            </a:r>
            <a:r>
              <a:rPr lang="en-US" sz="2800" dirty="0" smtClean="0"/>
              <a:t> </a:t>
            </a:r>
            <a:r>
              <a:rPr lang="en-US" sz="2800" dirty="0" err="1" smtClean="0"/>
              <a:t>las</a:t>
            </a:r>
            <a:r>
              <a:rPr lang="en-US" sz="2800" dirty="0" smtClean="0"/>
              <a:t> </a:t>
            </a:r>
            <a:r>
              <a:rPr lang="en-US" sz="2800" dirty="0" err="1" smtClean="0"/>
              <a:t>descargas</a:t>
            </a:r>
            <a:endParaRPr lang="en-US" sz="2800" dirty="0"/>
          </a:p>
          <a:p>
            <a:pPr lvl="0"/>
            <a:r>
              <a:rPr lang="en-US" sz="2800" dirty="0" smtClean="0"/>
              <a:t>Integra el </a:t>
            </a:r>
            <a:r>
              <a:rPr lang="en-US" sz="2800" dirty="0" err="1" smtClean="0"/>
              <a:t>diseño</a:t>
            </a:r>
            <a:r>
              <a:rPr lang="en-US" sz="2800" dirty="0" smtClean="0"/>
              <a:t> de IAP </a:t>
            </a:r>
            <a:r>
              <a:rPr lang="en-US" sz="2800" dirty="0" err="1" smtClean="0"/>
              <a:t>en</a:t>
            </a:r>
            <a:r>
              <a:rPr lang="en-US" sz="2800" dirty="0" smtClean="0"/>
              <a:t> la App</a:t>
            </a:r>
            <a:endParaRPr lang="en-US" sz="2800" dirty="0"/>
          </a:p>
          <a:p>
            <a:pPr lvl="0"/>
            <a:r>
              <a:rPr lang="en-US" sz="2800" dirty="0" err="1" smtClean="0"/>
              <a:t>Ofrece</a:t>
            </a:r>
            <a:r>
              <a:rPr lang="en-US" sz="2800" dirty="0" smtClean="0"/>
              <a:t> </a:t>
            </a:r>
            <a:r>
              <a:rPr lang="en-US" sz="2800" dirty="0" err="1" smtClean="0"/>
              <a:t>diferentes</a:t>
            </a:r>
            <a:r>
              <a:rPr lang="en-US" sz="2800" dirty="0" smtClean="0"/>
              <a:t> </a:t>
            </a:r>
            <a:r>
              <a:rPr lang="en-US" sz="2800" dirty="0" err="1" smtClean="0"/>
              <a:t>precios</a:t>
            </a:r>
            <a:r>
              <a:rPr lang="en-US" sz="2800" dirty="0" smtClean="0"/>
              <a:t> para </a:t>
            </a:r>
            <a:r>
              <a:rPr lang="en-US" sz="2800" dirty="0" err="1" smtClean="0"/>
              <a:t>paquetes</a:t>
            </a:r>
            <a:r>
              <a:rPr lang="en-US" sz="2800" dirty="0" smtClean="0"/>
              <a:t> </a:t>
            </a:r>
            <a:endParaRPr lang="en-US" sz="2800" dirty="0"/>
          </a:p>
          <a:p>
            <a:pPr lvl="0"/>
            <a:r>
              <a:rPr lang="en-US" sz="2800" dirty="0" err="1" smtClean="0"/>
              <a:t>Muestra</a:t>
            </a:r>
            <a:r>
              <a:rPr lang="en-US" sz="2800" dirty="0" smtClean="0"/>
              <a:t> </a:t>
            </a:r>
            <a:r>
              <a:rPr lang="en-US" sz="2800" dirty="0" err="1" smtClean="0"/>
              <a:t>una</a:t>
            </a:r>
            <a:r>
              <a:rPr lang="en-US" sz="2800" dirty="0" smtClean="0"/>
              <a:t> </a:t>
            </a:r>
            <a:r>
              <a:rPr lang="en-US" sz="2800" dirty="0" err="1" smtClean="0"/>
              <a:t>explicación</a:t>
            </a:r>
            <a:r>
              <a:rPr lang="en-US" sz="2800" dirty="0" smtClean="0"/>
              <a:t> </a:t>
            </a:r>
            <a:r>
              <a:rPr lang="en-US" sz="2800" dirty="0" err="1" smtClean="0"/>
              <a:t>clara</a:t>
            </a:r>
            <a:r>
              <a:rPr lang="en-US" sz="2800" dirty="0" smtClean="0"/>
              <a:t> y </a:t>
            </a:r>
            <a:r>
              <a:rPr lang="en-US" sz="2800" dirty="0" err="1" smtClean="0"/>
              <a:t>sencilla</a:t>
            </a:r>
            <a:endParaRPr lang="en-US" sz="2800" dirty="0"/>
          </a:p>
          <a:p>
            <a:pPr lvl="0"/>
            <a:r>
              <a:rPr lang="en-US" sz="2800" dirty="0" err="1" smtClean="0"/>
              <a:t>Permite</a:t>
            </a:r>
            <a:r>
              <a:rPr lang="en-US" sz="2800" dirty="0" smtClean="0"/>
              <a:t> </a:t>
            </a:r>
            <a:r>
              <a:rPr lang="en-US" sz="2800" dirty="0" err="1" smtClean="0"/>
              <a:t>jugar</a:t>
            </a:r>
            <a:r>
              <a:rPr lang="en-US" sz="2800" dirty="0" smtClean="0"/>
              <a:t> sin </a:t>
            </a:r>
            <a:r>
              <a:rPr lang="en-US" sz="2800" dirty="0" err="1" smtClean="0"/>
              <a:t>tener</a:t>
            </a:r>
            <a:r>
              <a:rPr lang="en-US" sz="2800" dirty="0" smtClean="0"/>
              <a:t> </a:t>
            </a:r>
            <a:r>
              <a:rPr lang="en-US" sz="2800" dirty="0" err="1" smtClean="0"/>
              <a:t>que</a:t>
            </a:r>
            <a:r>
              <a:rPr lang="en-US" sz="2800" dirty="0" smtClean="0"/>
              <a:t> </a:t>
            </a:r>
            <a:r>
              <a:rPr lang="en-US" sz="2800" dirty="0" err="1" smtClean="0"/>
              <a:t>comprar</a:t>
            </a:r>
            <a:endParaRPr lang="en-US" sz="2800" dirty="0"/>
          </a:p>
          <a:p>
            <a:pPr lvl="0"/>
            <a:r>
              <a:rPr lang="en-US" sz="2800" dirty="0" smtClean="0"/>
              <a:t>Genera “</a:t>
            </a:r>
            <a:r>
              <a:rPr lang="en-US" sz="2800" dirty="0" err="1" smtClean="0"/>
              <a:t>deseo</a:t>
            </a:r>
            <a:r>
              <a:rPr lang="en-US" sz="2800" dirty="0" smtClean="0"/>
              <a:t> de </a:t>
            </a:r>
            <a:r>
              <a:rPr lang="en-US" sz="2800" dirty="0" err="1" smtClean="0"/>
              <a:t>comprar</a:t>
            </a:r>
            <a:r>
              <a:rPr lang="en-US" sz="2800" dirty="0" smtClean="0"/>
              <a:t>”</a:t>
            </a:r>
            <a:endParaRPr lang="en-US" sz="2800" dirty="0"/>
          </a:p>
          <a:p>
            <a:pPr lvl="0"/>
            <a:r>
              <a:rPr lang="en-US" sz="2800" dirty="0" err="1" smtClean="0"/>
              <a:t>Acelera</a:t>
            </a:r>
            <a:r>
              <a:rPr lang="en-US" sz="2800" dirty="0" smtClean="0"/>
              <a:t> el </a:t>
            </a:r>
            <a:r>
              <a:rPr lang="en-US" sz="2800" dirty="0" err="1" smtClean="0"/>
              <a:t>juego</a:t>
            </a:r>
            <a:endParaRPr lang="en-US" sz="2800" dirty="0"/>
          </a:p>
          <a:p>
            <a:pPr lvl="0"/>
            <a:r>
              <a:rPr lang="en-US" sz="2800" dirty="0" err="1" smtClean="0"/>
              <a:t>Desbloquea</a:t>
            </a:r>
            <a:r>
              <a:rPr lang="en-US" sz="2800" dirty="0" smtClean="0"/>
              <a:t> </a:t>
            </a:r>
            <a:r>
              <a:rPr lang="en-US" sz="2800" dirty="0" err="1" smtClean="0"/>
              <a:t>nuevas</a:t>
            </a:r>
            <a:r>
              <a:rPr lang="en-US" sz="2800" dirty="0" smtClean="0"/>
              <a:t> </a:t>
            </a:r>
            <a:r>
              <a:rPr lang="en-US" sz="2800" dirty="0" err="1" smtClean="0"/>
              <a:t>características</a:t>
            </a:r>
            <a:endParaRPr lang="en-US" sz="2800" dirty="0"/>
          </a:p>
        </p:txBody>
      </p:sp>
      <p:sp>
        <p:nvSpPr>
          <p:cNvPr id="3" name="Title 2"/>
          <p:cNvSpPr>
            <a:spLocks noGrp="1"/>
          </p:cNvSpPr>
          <p:nvPr>
            <p:ph type="title"/>
          </p:nvPr>
        </p:nvSpPr>
        <p:spPr/>
        <p:txBody>
          <a:bodyPr/>
          <a:lstStyle/>
          <a:p>
            <a:r>
              <a:rPr lang="en-US" dirty="0" smtClean="0"/>
              <a:t>Las Apps TOP 10 con IAP </a:t>
            </a:r>
            <a:r>
              <a:rPr lang="en-US" dirty="0" err="1" smtClean="0"/>
              <a:t>usan</a:t>
            </a:r>
            <a:r>
              <a:rPr lang="en-US" dirty="0" smtClean="0"/>
              <a:t> </a:t>
            </a:r>
            <a:r>
              <a:rPr lang="en-US" dirty="0" err="1" smtClean="0"/>
              <a:t>estas</a:t>
            </a:r>
            <a:r>
              <a:rPr lang="en-US" dirty="0" smtClean="0"/>
              <a:t> </a:t>
            </a:r>
            <a:r>
              <a:rPr lang="en-US" dirty="0" err="1"/>
              <a:t>p</a:t>
            </a:r>
            <a:r>
              <a:rPr lang="en-US" dirty="0" err="1" smtClean="0"/>
              <a:t>rácticas</a:t>
            </a:r>
            <a:endParaRPr lang="en-US" dirty="0"/>
          </a:p>
        </p:txBody>
      </p:sp>
      <p:grpSp>
        <p:nvGrpSpPr>
          <p:cNvPr id="7" name="Group 6"/>
          <p:cNvGrpSpPr/>
          <p:nvPr/>
        </p:nvGrpSpPr>
        <p:grpSpPr>
          <a:xfrm>
            <a:off x="6777863" y="5127907"/>
            <a:ext cx="1316706" cy="1441826"/>
            <a:chOff x="1767397" y="8073168"/>
            <a:chExt cx="1107543" cy="1212789"/>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713" y="8073168"/>
              <a:ext cx="808926" cy="808926"/>
            </a:xfrm>
            <a:prstGeom prst="rect">
              <a:avLst/>
            </a:prstGeom>
          </p:spPr>
        </p:pic>
        <p:sp>
          <p:nvSpPr>
            <p:cNvPr id="9" name="TextBox 8"/>
            <p:cNvSpPr txBox="1"/>
            <p:nvPr/>
          </p:nvSpPr>
          <p:spPr>
            <a:xfrm>
              <a:off x="1767397" y="8792781"/>
              <a:ext cx="1107543" cy="493176"/>
            </a:xfrm>
            <a:prstGeom prst="rect">
              <a:avLst/>
            </a:prstGeom>
            <a:noFill/>
          </p:spPr>
          <p:txBody>
            <a:bodyPr wrap="none" lIns="182880" tIns="146304" rIns="182880" bIns="146304" rtlCol="0">
              <a:spAutoFit/>
            </a:bodyPr>
            <a:lstStyle/>
            <a:p>
              <a:pPr algn="r">
                <a:lnSpc>
                  <a:spcPct val="90000"/>
                </a:lnSpc>
                <a:spcAft>
                  <a:spcPts val="600"/>
                </a:spcAft>
              </a:pPr>
              <a:r>
                <a:rPr lang="en-US" sz="1050" b="1" dirty="0" smtClean="0">
                  <a:gradFill>
                    <a:gsLst>
                      <a:gs pos="2917">
                        <a:srgbClr val="404040"/>
                      </a:gs>
                      <a:gs pos="30000">
                        <a:srgbClr val="404040"/>
                      </a:gs>
                    </a:gsLst>
                    <a:lin ang="5400000" scaled="0"/>
                  </a:gradFill>
                  <a:latin typeface="Segoe UI Light"/>
                </a:rPr>
                <a:t>Hill Climb Racing</a:t>
              </a:r>
              <a:br>
                <a:rPr lang="en-US" sz="1050" b="1" dirty="0" smtClean="0">
                  <a:gradFill>
                    <a:gsLst>
                      <a:gs pos="2917">
                        <a:srgbClr val="404040"/>
                      </a:gs>
                      <a:gs pos="30000">
                        <a:srgbClr val="404040"/>
                      </a:gs>
                    </a:gsLst>
                    <a:lin ang="5400000" scaled="0"/>
                  </a:gradFill>
                  <a:latin typeface="Segoe UI Light"/>
                </a:rPr>
              </a:br>
              <a:r>
                <a:rPr lang="en-US" sz="1050" dirty="0" err="1" smtClean="0">
                  <a:gradFill>
                    <a:gsLst>
                      <a:gs pos="2917">
                        <a:srgbClr val="404040"/>
                      </a:gs>
                      <a:gs pos="30000">
                        <a:srgbClr val="404040"/>
                      </a:gs>
                    </a:gsLst>
                    <a:lin ang="5400000" scaled="0"/>
                  </a:gradFill>
                  <a:latin typeface="Segoe UI Light"/>
                </a:rPr>
                <a:t>Fingersoft</a:t>
              </a:r>
              <a:endParaRPr lang="en-US" sz="1050" dirty="0" smtClean="0">
                <a:gradFill>
                  <a:gsLst>
                    <a:gs pos="2917">
                      <a:srgbClr val="404040"/>
                    </a:gs>
                    <a:gs pos="30000">
                      <a:srgbClr val="404040"/>
                    </a:gs>
                  </a:gsLst>
                  <a:lin ang="5400000" scaled="0"/>
                </a:gradFill>
                <a:latin typeface="Segoe UI Light"/>
              </a:endParaRPr>
            </a:p>
          </p:txBody>
        </p:sp>
      </p:gr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001" y="3796584"/>
            <a:ext cx="3821697" cy="2293018"/>
          </a:xfrm>
          <a:prstGeom prst="rect">
            <a:avLst/>
          </a:prstGeom>
        </p:spPr>
      </p:pic>
      <p:sp>
        <p:nvSpPr>
          <p:cNvPr id="12" name="Rectangle 11"/>
          <p:cNvSpPr/>
          <p:nvPr/>
        </p:nvSpPr>
        <p:spPr bwMode="auto">
          <a:xfrm rot="2478075">
            <a:off x="10505350" y="245180"/>
            <a:ext cx="2575196" cy="5579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DEMO</a:t>
            </a:r>
          </a:p>
        </p:txBody>
      </p:sp>
      <p:sp>
        <p:nvSpPr>
          <p:cNvPr id="13" name="Rectangle 12"/>
          <p:cNvSpPr/>
          <p:nvPr/>
        </p:nvSpPr>
        <p:spPr>
          <a:xfrm>
            <a:off x="0" y="6733419"/>
            <a:ext cx="1297406" cy="258532"/>
          </a:xfrm>
          <a:prstGeom prst="rect">
            <a:avLst/>
          </a:prstGeom>
        </p:spPr>
        <p:txBody>
          <a:bodyPr wrap="none">
            <a:spAutoFit/>
          </a:bodyPr>
          <a:lstStyle/>
          <a:p>
            <a:pPr>
              <a:lnSpc>
                <a:spcPct val="90000"/>
              </a:lnSpc>
              <a:spcAft>
                <a:spcPts val="600"/>
              </a:spcAft>
            </a:pPr>
            <a:r>
              <a:rPr lang="en-US" sz="1200" dirty="0" smtClean="0">
                <a:gradFill>
                  <a:gsLst>
                    <a:gs pos="2917">
                      <a:srgbClr val="404040"/>
                    </a:gs>
                    <a:gs pos="30000">
                      <a:srgbClr val="404040"/>
                    </a:gs>
                  </a:gsLst>
                  <a:lin ang="5400000" scaled="0"/>
                </a:gradFill>
                <a:latin typeface="Segoe UI Light"/>
              </a:rPr>
              <a:t>Source: Microsoft</a:t>
            </a:r>
            <a:endParaRPr lang="en-US" sz="1200" dirty="0">
              <a:gradFill>
                <a:gsLst>
                  <a:gs pos="2917">
                    <a:srgbClr val="404040"/>
                  </a:gs>
                  <a:gs pos="30000">
                    <a:srgbClr val="404040"/>
                  </a:gs>
                </a:gsLst>
                <a:lin ang="5400000" scaled="0"/>
              </a:gradFill>
              <a:latin typeface="Segoe UI Light"/>
            </a:endParaRPr>
          </a:p>
        </p:txBody>
      </p:sp>
      <p:grpSp>
        <p:nvGrpSpPr>
          <p:cNvPr id="5" name="Group 4"/>
          <p:cNvGrpSpPr/>
          <p:nvPr/>
        </p:nvGrpSpPr>
        <p:grpSpPr>
          <a:xfrm>
            <a:off x="8123454" y="1450189"/>
            <a:ext cx="3821697" cy="2293018"/>
            <a:chOff x="8123454" y="1623814"/>
            <a:chExt cx="3821697" cy="2293018"/>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3454" y="1623814"/>
              <a:ext cx="3821697" cy="2293018"/>
            </a:xfrm>
            <a:prstGeom prst="rect">
              <a:avLst/>
            </a:prstGeom>
          </p:spPr>
        </p:pic>
        <p:sp>
          <p:nvSpPr>
            <p:cNvPr id="4" name="Rectangle 3"/>
            <p:cNvSpPr/>
            <p:nvPr/>
          </p:nvSpPr>
          <p:spPr bwMode="auto">
            <a:xfrm>
              <a:off x="9186410" y="3591499"/>
              <a:ext cx="2249098" cy="325333"/>
            </a:xfrm>
            <a:prstGeom prst="rect">
              <a:avLst/>
            </a:prstGeom>
            <a:solidFill>
              <a:srgbClr val="2C30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17734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002" y="2818748"/>
            <a:ext cx="1508002" cy="1484281"/>
          </a:xfrm>
          <a:prstGeom prst="rect">
            <a:avLst/>
          </a:prstGeom>
        </p:spPr>
      </p:pic>
      <p:sp>
        <p:nvSpPr>
          <p:cNvPr id="3" name="Title 2"/>
          <p:cNvSpPr>
            <a:spLocks noGrp="1"/>
          </p:cNvSpPr>
          <p:nvPr>
            <p:ph type="title"/>
          </p:nvPr>
        </p:nvSpPr>
        <p:spPr/>
        <p:txBody>
          <a:bodyPr/>
          <a:lstStyle/>
          <a:p>
            <a:r>
              <a:rPr lang="en-US" dirty="0" err="1" smtClean="0"/>
              <a:t>Publicidad</a:t>
            </a:r>
            <a:endParaRPr lang="en-US" dirty="0"/>
          </a:p>
        </p:txBody>
      </p:sp>
      <p:sp>
        <p:nvSpPr>
          <p:cNvPr id="43" name="TextBox 42"/>
          <p:cNvSpPr txBox="1"/>
          <p:nvPr/>
        </p:nvSpPr>
        <p:spPr>
          <a:xfrm>
            <a:off x="398123" y="1250094"/>
            <a:ext cx="11653623" cy="1056054"/>
          </a:xfrm>
          <a:prstGeom prst="rect">
            <a:avLst/>
          </a:prstGeom>
          <a:solidFill>
            <a:schemeClr val="bg1">
              <a:lumMod val="95000"/>
            </a:schemeClr>
          </a:solidFill>
        </p:spPr>
        <p:txBody>
          <a:bodyPr wrap="square" lIns="182880" tIns="146304" rIns="182880" bIns="146304" rtlCol="0">
            <a:noAutofit/>
          </a:bodyPr>
          <a:lstStyle/>
          <a:p>
            <a:pPr marL="342900" indent="-342900">
              <a:buFont typeface="Arial" panose="020B0604020202020204" pitchFamily="34" charset="0"/>
              <a:buChar char="•"/>
            </a:pPr>
            <a:r>
              <a:rPr lang="en-US" sz="2400" dirty="0" err="1" smtClean="0">
                <a:solidFill>
                  <a:srgbClr val="404040"/>
                </a:solidFill>
                <a:latin typeface="Segoe UI Light"/>
              </a:rPr>
              <a:t>Obtiene</a:t>
            </a:r>
            <a:r>
              <a:rPr lang="en-US" sz="2400" dirty="0" smtClean="0">
                <a:solidFill>
                  <a:srgbClr val="404040"/>
                </a:solidFill>
                <a:latin typeface="Segoe UI Light"/>
              </a:rPr>
              <a:t> la version de </a:t>
            </a:r>
            <a:r>
              <a:rPr lang="en-US" sz="2400" dirty="0" err="1" smtClean="0">
                <a:solidFill>
                  <a:srgbClr val="404040"/>
                </a:solidFill>
                <a:latin typeface="Segoe UI Light"/>
              </a:rPr>
              <a:t>pago</a:t>
            </a:r>
            <a:r>
              <a:rPr lang="en-US" sz="2400" dirty="0" smtClean="0">
                <a:solidFill>
                  <a:srgbClr val="404040"/>
                </a:solidFill>
                <a:latin typeface="Segoe UI Light"/>
              </a:rPr>
              <a:t> para </a:t>
            </a:r>
            <a:r>
              <a:rPr lang="en-US" sz="2400" dirty="0" err="1" smtClean="0">
                <a:solidFill>
                  <a:srgbClr val="404040"/>
                </a:solidFill>
                <a:latin typeface="Segoe UI Light"/>
              </a:rPr>
              <a:t>ocultar</a:t>
            </a:r>
            <a:r>
              <a:rPr lang="en-US" sz="2400" dirty="0" smtClean="0">
                <a:solidFill>
                  <a:srgbClr val="404040"/>
                </a:solidFill>
                <a:latin typeface="Segoe UI Light"/>
              </a:rPr>
              <a:t> la </a:t>
            </a:r>
            <a:r>
              <a:rPr lang="en-US" sz="2400" dirty="0" err="1" smtClean="0">
                <a:solidFill>
                  <a:srgbClr val="404040"/>
                </a:solidFill>
                <a:latin typeface="Segoe UI Light"/>
              </a:rPr>
              <a:t>publicidad</a:t>
            </a:r>
            <a:endParaRPr lang="en-US" sz="2400" dirty="0">
              <a:solidFill>
                <a:srgbClr val="404040"/>
              </a:solidFill>
              <a:latin typeface="Segoe UI Light"/>
            </a:endParaRPr>
          </a:p>
          <a:p>
            <a:pPr marL="342900" indent="-342900">
              <a:buFont typeface="Arial" panose="020B0604020202020204" pitchFamily="34" charset="0"/>
              <a:buChar char="•"/>
            </a:pPr>
            <a:r>
              <a:rPr lang="en-US" sz="2400" dirty="0" err="1" smtClean="0">
                <a:solidFill>
                  <a:srgbClr val="404040"/>
                </a:solidFill>
                <a:latin typeface="Segoe UI Light"/>
              </a:rPr>
              <a:t>Cuanto</a:t>
            </a:r>
            <a:r>
              <a:rPr lang="en-US" sz="2400" dirty="0" smtClean="0">
                <a:solidFill>
                  <a:srgbClr val="404040"/>
                </a:solidFill>
                <a:latin typeface="Segoe UI Light"/>
              </a:rPr>
              <a:t> </a:t>
            </a:r>
            <a:r>
              <a:rPr lang="en-US" sz="2400" dirty="0" err="1" smtClean="0">
                <a:solidFill>
                  <a:srgbClr val="404040"/>
                </a:solidFill>
                <a:latin typeface="Segoe UI Light"/>
              </a:rPr>
              <a:t>más</a:t>
            </a:r>
            <a:r>
              <a:rPr lang="en-US" sz="2400" dirty="0" smtClean="0">
                <a:solidFill>
                  <a:srgbClr val="404040"/>
                </a:solidFill>
                <a:latin typeface="Segoe UI Light"/>
              </a:rPr>
              <a:t> </a:t>
            </a:r>
            <a:r>
              <a:rPr lang="en-US" sz="2400" dirty="0" err="1" smtClean="0">
                <a:solidFill>
                  <a:srgbClr val="404040"/>
                </a:solidFill>
                <a:latin typeface="Segoe UI Light"/>
              </a:rPr>
              <a:t>tiempo</a:t>
            </a:r>
            <a:r>
              <a:rPr lang="en-US" sz="2400" dirty="0" smtClean="0">
                <a:solidFill>
                  <a:srgbClr val="404040"/>
                </a:solidFill>
                <a:latin typeface="Segoe UI Light"/>
              </a:rPr>
              <a:t> </a:t>
            </a:r>
            <a:r>
              <a:rPr lang="en-US" sz="2400" dirty="0" err="1" smtClean="0">
                <a:solidFill>
                  <a:srgbClr val="404040"/>
                </a:solidFill>
                <a:latin typeface="Segoe UI Light"/>
              </a:rPr>
              <a:t>pase</a:t>
            </a:r>
            <a:r>
              <a:rPr lang="en-US" sz="2400" dirty="0" smtClean="0">
                <a:solidFill>
                  <a:srgbClr val="404040"/>
                </a:solidFill>
                <a:latin typeface="Segoe UI Light"/>
              </a:rPr>
              <a:t> el </a:t>
            </a:r>
            <a:r>
              <a:rPr lang="en-US" sz="2400" dirty="0" err="1" smtClean="0">
                <a:solidFill>
                  <a:srgbClr val="404040"/>
                </a:solidFill>
                <a:latin typeface="Segoe UI Light"/>
              </a:rPr>
              <a:t>usuario</a:t>
            </a:r>
            <a:r>
              <a:rPr lang="en-US" sz="2400" dirty="0" smtClean="0">
                <a:solidFill>
                  <a:srgbClr val="404040"/>
                </a:solidFill>
                <a:latin typeface="Segoe UI Light"/>
              </a:rPr>
              <a:t> </a:t>
            </a:r>
            <a:r>
              <a:rPr lang="en-US" sz="2400" dirty="0" err="1" smtClean="0">
                <a:solidFill>
                  <a:srgbClr val="404040"/>
                </a:solidFill>
                <a:latin typeface="Segoe UI Light"/>
              </a:rPr>
              <a:t>en</a:t>
            </a:r>
            <a:r>
              <a:rPr lang="en-US" sz="2400" dirty="0" smtClean="0">
                <a:solidFill>
                  <a:srgbClr val="404040"/>
                </a:solidFill>
                <a:latin typeface="Segoe UI Light"/>
              </a:rPr>
              <a:t> la App, </a:t>
            </a:r>
            <a:r>
              <a:rPr lang="en-US" sz="2400" dirty="0" err="1" smtClean="0">
                <a:solidFill>
                  <a:srgbClr val="404040"/>
                </a:solidFill>
                <a:latin typeface="Segoe UI Light"/>
              </a:rPr>
              <a:t>más</a:t>
            </a:r>
            <a:r>
              <a:rPr lang="en-US" sz="2400" dirty="0" smtClean="0">
                <a:solidFill>
                  <a:srgbClr val="404040"/>
                </a:solidFill>
                <a:latin typeface="Segoe UI Light"/>
              </a:rPr>
              <a:t> </a:t>
            </a:r>
            <a:r>
              <a:rPr lang="en-US" sz="2400" dirty="0" err="1" smtClean="0">
                <a:solidFill>
                  <a:srgbClr val="404040"/>
                </a:solidFill>
                <a:latin typeface="Segoe UI Light"/>
              </a:rPr>
              <a:t>publicidad</a:t>
            </a:r>
            <a:r>
              <a:rPr lang="en-US" sz="2400" dirty="0" smtClean="0">
                <a:solidFill>
                  <a:srgbClr val="404040"/>
                </a:solidFill>
                <a:latin typeface="Segoe UI Light"/>
              </a:rPr>
              <a:t> </a:t>
            </a:r>
            <a:r>
              <a:rPr lang="en-US" sz="2400" dirty="0" err="1" smtClean="0">
                <a:solidFill>
                  <a:srgbClr val="404040"/>
                </a:solidFill>
                <a:latin typeface="Segoe UI Light"/>
              </a:rPr>
              <a:t>vera</a:t>
            </a:r>
            <a:endParaRPr lang="en-US" sz="2400" dirty="0">
              <a:solidFill>
                <a:srgbClr val="404040"/>
              </a:solidFill>
              <a:latin typeface="Segoe UI Light"/>
            </a:endParaRPr>
          </a:p>
        </p:txBody>
      </p:sp>
      <p:sp>
        <p:nvSpPr>
          <p:cNvPr id="8" name="TextBox 7"/>
          <p:cNvSpPr txBox="1"/>
          <p:nvPr/>
        </p:nvSpPr>
        <p:spPr>
          <a:xfrm>
            <a:off x="6808704" y="4252142"/>
            <a:ext cx="1853713" cy="586314"/>
          </a:xfrm>
          <a:prstGeom prst="rect">
            <a:avLst/>
          </a:prstGeom>
          <a:noFill/>
        </p:spPr>
        <p:txBody>
          <a:bodyPr wrap="none" lIns="182880" tIns="146304" rIns="182880" bIns="146304" rtlCol="0">
            <a:spAutoFit/>
          </a:bodyPr>
          <a:lstStyle/>
          <a:p>
            <a:pPr>
              <a:lnSpc>
                <a:spcPct val="90000"/>
              </a:lnSpc>
              <a:spcAft>
                <a:spcPts val="600"/>
              </a:spcAft>
            </a:pPr>
            <a:r>
              <a:rPr lang="en-US" sz="1050" b="1" dirty="0" smtClean="0">
                <a:gradFill>
                  <a:gsLst>
                    <a:gs pos="2917">
                      <a:srgbClr val="404040"/>
                    </a:gs>
                    <a:gs pos="30000">
                      <a:srgbClr val="404040"/>
                    </a:gs>
                  </a:gsLst>
                  <a:lin ang="5400000" scaled="0"/>
                </a:gradFill>
                <a:latin typeface="Segoe UI Light"/>
              </a:rPr>
              <a:t>Word Twist</a:t>
            </a:r>
            <a:r>
              <a:rPr lang="en-US" sz="1050" dirty="0" smtClean="0">
                <a:gradFill>
                  <a:gsLst>
                    <a:gs pos="2917">
                      <a:srgbClr val="404040"/>
                    </a:gs>
                    <a:gs pos="30000">
                      <a:srgbClr val="404040"/>
                    </a:gs>
                  </a:gsLst>
                  <a:lin ang="5400000" scaled="0"/>
                </a:gradFill>
                <a:latin typeface="Segoe UI Light"/>
              </a:rPr>
              <a:t/>
            </a:r>
            <a:br>
              <a:rPr lang="en-US" sz="1050" dirty="0" smtClean="0">
                <a:gradFill>
                  <a:gsLst>
                    <a:gs pos="2917">
                      <a:srgbClr val="404040"/>
                    </a:gs>
                    <a:gs pos="30000">
                      <a:srgbClr val="404040"/>
                    </a:gs>
                  </a:gsLst>
                  <a:lin ang="5400000" scaled="0"/>
                </a:gradFill>
                <a:latin typeface="Segoe UI Light"/>
              </a:rPr>
            </a:br>
            <a:r>
              <a:rPr lang="en-US" sz="1050" dirty="0" smtClean="0">
                <a:gradFill>
                  <a:gsLst>
                    <a:gs pos="2917">
                      <a:srgbClr val="404040"/>
                    </a:gs>
                    <a:gs pos="30000">
                      <a:srgbClr val="404040"/>
                    </a:gs>
                  </a:gsLst>
                  <a:lin ang="5400000" scaled="0"/>
                </a:gradFill>
                <a:latin typeface="Segoe UI Light"/>
              </a:rPr>
              <a:t>Random Salad Games LLC</a:t>
            </a:r>
          </a:p>
        </p:txBody>
      </p:sp>
      <p:sp>
        <p:nvSpPr>
          <p:cNvPr id="14" name="TextBox 13"/>
          <p:cNvSpPr txBox="1"/>
          <p:nvPr/>
        </p:nvSpPr>
        <p:spPr>
          <a:xfrm>
            <a:off x="6849911" y="6325086"/>
            <a:ext cx="1385636" cy="586314"/>
          </a:xfrm>
          <a:prstGeom prst="rect">
            <a:avLst/>
          </a:prstGeom>
          <a:noFill/>
        </p:spPr>
        <p:txBody>
          <a:bodyPr wrap="none" lIns="182880" tIns="146304" rIns="182880" bIns="146304" rtlCol="0">
            <a:spAutoFit/>
          </a:bodyPr>
          <a:lstStyle/>
          <a:p>
            <a:pPr>
              <a:lnSpc>
                <a:spcPct val="90000"/>
              </a:lnSpc>
              <a:spcAft>
                <a:spcPts val="600"/>
              </a:spcAft>
            </a:pPr>
            <a:r>
              <a:rPr lang="en-US" sz="1050" b="1" dirty="0" smtClean="0">
                <a:gradFill>
                  <a:gsLst>
                    <a:gs pos="2917">
                      <a:srgbClr val="404040"/>
                    </a:gs>
                    <a:gs pos="30000">
                      <a:srgbClr val="404040"/>
                    </a:gs>
                  </a:gsLst>
                  <a:lin ang="5400000" scaled="0"/>
                </a:gradFill>
                <a:latin typeface="Segoe UI Light"/>
              </a:rPr>
              <a:t>Music+ </a:t>
            </a:r>
            <a:br>
              <a:rPr lang="en-US" sz="1050" b="1" dirty="0" smtClean="0">
                <a:gradFill>
                  <a:gsLst>
                    <a:gs pos="2917">
                      <a:srgbClr val="404040"/>
                    </a:gs>
                    <a:gs pos="30000">
                      <a:srgbClr val="404040"/>
                    </a:gs>
                  </a:gsLst>
                  <a:lin ang="5400000" scaled="0"/>
                </a:gradFill>
                <a:latin typeface="Segoe UI Light"/>
              </a:rPr>
            </a:br>
            <a:r>
              <a:rPr lang="en-US" sz="1050" dirty="0" smtClean="0">
                <a:gradFill>
                  <a:gsLst>
                    <a:gs pos="2917">
                      <a:srgbClr val="404040"/>
                    </a:gs>
                    <a:gs pos="30000">
                      <a:srgbClr val="404040"/>
                    </a:gs>
                  </a:gsLst>
                  <a:lin ang="5400000" scaled="0"/>
                </a:gradFill>
                <a:latin typeface="Segoe UI Light"/>
              </a:rPr>
              <a:t>Idea Creator Corp</a:t>
            </a:r>
          </a:p>
        </p:txBody>
      </p:sp>
      <p:sp>
        <p:nvSpPr>
          <p:cNvPr id="20" name="TextBox 19"/>
          <p:cNvSpPr txBox="1"/>
          <p:nvPr/>
        </p:nvSpPr>
        <p:spPr>
          <a:xfrm>
            <a:off x="8802702" y="4229316"/>
            <a:ext cx="1477007" cy="586314"/>
          </a:xfrm>
          <a:prstGeom prst="rect">
            <a:avLst/>
          </a:prstGeom>
          <a:noFill/>
        </p:spPr>
        <p:txBody>
          <a:bodyPr wrap="none" lIns="182880" tIns="146304" rIns="182880" bIns="146304" rtlCol="0">
            <a:spAutoFit/>
          </a:bodyPr>
          <a:lstStyle/>
          <a:p>
            <a:pPr>
              <a:lnSpc>
                <a:spcPct val="90000"/>
              </a:lnSpc>
              <a:spcAft>
                <a:spcPts val="600"/>
              </a:spcAft>
            </a:pPr>
            <a:r>
              <a:rPr lang="en-US" sz="1050" b="1" dirty="0" err="1">
                <a:gradFill>
                  <a:gsLst>
                    <a:gs pos="2917">
                      <a:srgbClr val="404040"/>
                    </a:gs>
                    <a:gs pos="30000">
                      <a:srgbClr val="404040"/>
                    </a:gs>
                  </a:gsLst>
                  <a:lin ang="5400000" scaled="0"/>
                </a:gradFill>
                <a:latin typeface="Segoe UI Light"/>
              </a:rPr>
              <a:t>GolfCentral</a:t>
            </a:r>
            <a:r>
              <a:rPr lang="en-US" sz="1050" b="1" dirty="0">
                <a:gradFill>
                  <a:gsLst>
                    <a:gs pos="2917">
                      <a:srgbClr val="404040"/>
                    </a:gs>
                    <a:gs pos="30000">
                      <a:srgbClr val="404040"/>
                    </a:gs>
                  </a:gsLst>
                  <a:lin ang="5400000" scaled="0"/>
                </a:gradFill>
                <a:latin typeface="Segoe UI Light"/>
              </a:rPr>
              <a:t> </a:t>
            </a:r>
            <a:r>
              <a:rPr lang="en-US" sz="1050" b="1" dirty="0" smtClean="0">
                <a:gradFill>
                  <a:gsLst>
                    <a:gs pos="2917">
                      <a:srgbClr val="404040"/>
                    </a:gs>
                    <a:gs pos="30000">
                      <a:srgbClr val="404040"/>
                    </a:gs>
                  </a:gsLst>
                  <a:lin ang="5400000" scaled="0"/>
                </a:gradFill>
                <a:latin typeface="Segoe UI Light"/>
              </a:rPr>
              <a:t>Free </a:t>
            </a:r>
            <a:r>
              <a:rPr lang="en-US" sz="1050" dirty="0" smtClean="0">
                <a:gradFill>
                  <a:gsLst>
                    <a:gs pos="2917">
                      <a:srgbClr val="404040"/>
                    </a:gs>
                    <a:gs pos="30000">
                      <a:srgbClr val="404040"/>
                    </a:gs>
                  </a:gsLst>
                  <a:lin ang="5400000" scaled="0"/>
                </a:gradFill>
                <a:latin typeface="Segoe UI Light"/>
              </a:rPr>
              <a:t/>
            </a:r>
            <a:br>
              <a:rPr lang="en-US" sz="1050" dirty="0" smtClean="0">
                <a:gradFill>
                  <a:gsLst>
                    <a:gs pos="2917">
                      <a:srgbClr val="404040"/>
                    </a:gs>
                    <a:gs pos="30000">
                      <a:srgbClr val="404040"/>
                    </a:gs>
                  </a:gsLst>
                  <a:lin ang="5400000" scaled="0"/>
                </a:gradFill>
                <a:latin typeface="Segoe UI Light"/>
              </a:rPr>
            </a:br>
            <a:r>
              <a:rPr lang="en-US" sz="1050" dirty="0" smtClean="0">
                <a:gradFill>
                  <a:gsLst>
                    <a:gs pos="2917">
                      <a:srgbClr val="404040"/>
                    </a:gs>
                    <a:gs pos="30000">
                      <a:srgbClr val="404040"/>
                    </a:gs>
                  </a:gsLst>
                  <a:lin ang="5400000" scaled="0"/>
                </a:gradFill>
                <a:latin typeface="Segoe UI Light"/>
              </a:rPr>
              <a:t>Kyle </a:t>
            </a:r>
            <a:r>
              <a:rPr lang="en-US" sz="1050" dirty="0">
                <a:gradFill>
                  <a:gsLst>
                    <a:gs pos="2917">
                      <a:srgbClr val="404040"/>
                    </a:gs>
                    <a:gs pos="30000">
                      <a:srgbClr val="404040"/>
                    </a:gs>
                  </a:gsLst>
                  <a:lin ang="5400000" scaled="0"/>
                </a:gradFill>
                <a:latin typeface="Segoe UI Light"/>
              </a:rPr>
              <a:t>Smith Software</a:t>
            </a:r>
          </a:p>
        </p:txBody>
      </p:sp>
      <p:sp>
        <p:nvSpPr>
          <p:cNvPr id="22" name="TextBox 21"/>
          <p:cNvSpPr txBox="1"/>
          <p:nvPr/>
        </p:nvSpPr>
        <p:spPr>
          <a:xfrm>
            <a:off x="8814577" y="6274387"/>
            <a:ext cx="1390445" cy="586314"/>
          </a:xfrm>
          <a:prstGeom prst="rect">
            <a:avLst/>
          </a:prstGeom>
        </p:spPr>
        <p:txBody>
          <a:bodyPr wrap="none" lIns="182880" tIns="146304" rIns="182880" bIns="146304" rtlCol="0">
            <a:spAutoFit/>
          </a:bodyPr>
          <a:lstStyle/>
          <a:p>
            <a:pPr>
              <a:lnSpc>
                <a:spcPct val="90000"/>
              </a:lnSpc>
              <a:spcAft>
                <a:spcPts val="600"/>
              </a:spcAft>
            </a:pPr>
            <a:r>
              <a:rPr lang="en-US" sz="1050" b="1" dirty="0" smtClean="0">
                <a:gradFill>
                  <a:gsLst>
                    <a:gs pos="2917">
                      <a:srgbClr val="404040"/>
                    </a:gs>
                    <a:gs pos="30000">
                      <a:srgbClr val="404040"/>
                    </a:gs>
                  </a:gsLst>
                  <a:lin ang="5400000" scaled="0"/>
                </a:gradFill>
                <a:latin typeface="Segoe UI Light"/>
              </a:rPr>
              <a:t>iFood.tv </a:t>
            </a:r>
            <a:r>
              <a:rPr lang="en-US" sz="1050" dirty="0" smtClean="0">
                <a:gradFill>
                  <a:gsLst>
                    <a:gs pos="2917">
                      <a:srgbClr val="404040"/>
                    </a:gs>
                    <a:gs pos="30000">
                      <a:srgbClr val="404040"/>
                    </a:gs>
                  </a:gsLst>
                  <a:lin ang="5400000" scaled="0"/>
                </a:gradFill>
                <a:latin typeface="Segoe UI Light"/>
              </a:rPr>
              <a:t/>
            </a:r>
            <a:br>
              <a:rPr lang="en-US" sz="1050" dirty="0" smtClean="0">
                <a:gradFill>
                  <a:gsLst>
                    <a:gs pos="2917">
                      <a:srgbClr val="404040"/>
                    </a:gs>
                    <a:gs pos="30000">
                      <a:srgbClr val="404040"/>
                    </a:gs>
                  </a:gsLst>
                  <a:lin ang="5400000" scaled="0"/>
                </a:gradFill>
                <a:latin typeface="Segoe UI Light"/>
              </a:rPr>
            </a:br>
            <a:r>
              <a:rPr lang="en-US" sz="1050" dirty="0" smtClean="0">
                <a:gradFill>
                  <a:gsLst>
                    <a:gs pos="2917">
                      <a:srgbClr val="404040"/>
                    </a:gs>
                    <a:gs pos="30000">
                      <a:srgbClr val="404040"/>
                    </a:gs>
                  </a:gsLst>
                  <a:lin ang="5400000" scaled="0"/>
                </a:gradFill>
                <a:latin typeface="Segoe UI Light"/>
              </a:rPr>
              <a:t>Future </a:t>
            </a:r>
            <a:r>
              <a:rPr lang="en-US" sz="1050" dirty="0">
                <a:gradFill>
                  <a:gsLst>
                    <a:gs pos="2917">
                      <a:srgbClr val="404040"/>
                    </a:gs>
                    <a:gs pos="30000">
                      <a:srgbClr val="404040"/>
                    </a:gs>
                  </a:gsLst>
                  <a:lin ang="5400000" scaled="0"/>
                </a:gradFill>
                <a:latin typeface="Segoe UI Light"/>
              </a:rPr>
              <a:t>Today Inc.</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492" r="972"/>
          <a:stretch/>
        </p:blipFill>
        <p:spPr>
          <a:xfrm>
            <a:off x="398124" y="2654490"/>
            <a:ext cx="6092042" cy="3827237"/>
          </a:xfrm>
          <a:prstGeom prst="rect">
            <a:avLst/>
          </a:prstGeom>
        </p:spPr>
      </p:pic>
      <p:sp>
        <p:nvSpPr>
          <p:cNvPr id="2" name="Rectangle 1"/>
          <p:cNvSpPr/>
          <p:nvPr/>
        </p:nvSpPr>
        <p:spPr bwMode="auto">
          <a:xfrm>
            <a:off x="398124" y="2654490"/>
            <a:ext cx="3790973" cy="643187"/>
          </a:xfrm>
          <a:prstGeom prst="rect">
            <a:avLst/>
          </a:prstGeom>
          <a:solidFill>
            <a:schemeClr val="tx1"/>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gradFill>
                  <a:gsLst>
                    <a:gs pos="0">
                      <a:srgbClr val="FFFFFF"/>
                    </a:gs>
                    <a:gs pos="100000">
                      <a:srgbClr val="FFFFFF"/>
                    </a:gs>
                  </a:gsLst>
                  <a:lin ang="5400000" scaled="0"/>
                </a:gradFill>
                <a:latin typeface="Segoe UI Light"/>
                <a:ea typeface="Segoe UI" pitchFamily="34" charset="0"/>
                <a:cs typeface="Segoe UI" pitchFamily="34" charset="0"/>
              </a:rPr>
              <a:t>Ad shown here</a:t>
            </a:r>
          </a:p>
        </p:txBody>
      </p:sp>
      <p:sp>
        <p:nvSpPr>
          <p:cNvPr id="21" name="TextBox 20"/>
          <p:cNvSpPr txBox="1"/>
          <p:nvPr/>
        </p:nvSpPr>
        <p:spPr>
          <a:xfrm>
            <a:off x="212835" y="6392188"/>
            <a:ext cx="1544334" cy="644945"/>
          </a:xfrm>
          <a:prstGeom prst="rect">
            <a:avLst/>
          </a:prstGeom>
          <a:noFill/>
        </p:spPr>
        <p:txBody>
          <a:bodyPr wrap="none" lIns="182880" tIns="146304" rIns="182880" bIns="146304" rtlCol="0">
            <a:spAutoFit/>
          </a:bodyPr>
          <a:lstStyle/>
          <a:p>
            <a:pPr>
              <a:lnSpc>
                <a:spcPct val="90000"/>
              </a:lnSpc>
              <a:spcAft>
                <a:spcPts val="600"/>
              </a:spcAft>
            </a:pPr>
            <a:r>
              <a:rPr lang="en-US" sz="1050" b="1" dirty="0" smtClean="0">
                <a:gradFill>
                  <a:gsLst>
                    <a:gs pos="2917">
                      <a:srgbClr val="404040"/>
                    </a:gs>
                    <a:gs pos="30000">
                      <a:srgbClr val="404040"/>
                    </a:gs>
                  </a:gsLst>
                  <a:lin ang="5400000" scaled="0"/>
                </a:gradFill>
                <a:latin typeface="Segoe UI Light"/>
              </a:rPr>
              <a:t>3D Brutal Chase</a:t>
            </a:r>
            <a:r>
              <a:rPr lang="en-US" sz="1050" dirty="0" smtClean="0">
                <a:gradFill>
                  <a:gsLst>
                    <a:gs pos="2917">
                      <a:srgbClr val="404040"/>
                    </a:gs>
                    <a:gs pos="30000">
                      <a:srgbClr val="404040"/>
                    </a:gs>
                  </a:gsLst>
                  <a:lin ang="5400000" scaled="0"/>
                </a:gradFill>
                <a:latin typeface="Segoe UI Light"/>
              </a:rPr>
              <a:t/>
            </a:r>
            <a:br>
              <a:rPr lang="en-US" sz="1050" dirty="0" smtClean="0">
                <a:gradFill>
                  <a:gsLst>
                    <a:gs pos="2917">
                      <a:srgbClr val="404040"/>
                    </a:gs>
                    <a:gs pos="30000">
                      <a:srgbClr val="404040"/>
                    </a:gs>
                  </a:gsLst>
                  <a:lin ang="5400000" scaled="0"/>
                </a:gradFill>
                <a:latin typeface="Segoe UI Light"/>
              </a:rPr>
            </a:br>
            <a:r>
              <a:rPr lang="en-US" sz="1050" dirty="0" smtClean="0">
                <a:gradFill>
                  <a:gsLst>
                    <a:gs pos="2917">
                      <a:srgbClr val="404040"/>
                    </a:gs>
                    <a:gs pos="30000">
                      <a:srgbClr val="404040"/>
                    </a:gs>
                  </a:gsLst>
                  <a:lin ang="5400000" scaled="0"/>
                </a:gradFill>
                <a:latin typeface="Segoe UI Light"/>
              </a:rPr>
              <a:t>Mutant Bear Games</a:t>
            </a:r>
          </a:p>
        </p:txBody>
      </p:sp>
      <p:pic>
        <p:nvPicPr>
          <p:cNvPr id="6" name="Picture 5"/>
          <p:cNvPicPr>
            <a:picLocks noChangeAspect="1"/>
          </p:cNvPicPr>
          <p:nvPr/>
        </p:nvPicPr>
        <p:blipFill>
          <a:blip r:embed="rId5"/>
          <a:stretch>
            <a:fillRect/>
          </a:stretch>
        </p:blipFill>
        <p:spPr>
          <a:xfrm>
            <a:off x="8984231" y="4919840"/>
            <a:ext cx="3067516" cy="1484282"/>
          </a:xfrm>
          <a:prstGeom prst="rect">
            <a:avLst/>
          </a:prstGeom>
        </p:spPr>
      </p:pic>
      <p:pic>
        <p:nvPicPr>
          <p:cNvPr id="9" name="Picture 8"/>
          <p:cNvPicPr>
            <a:picLocks noChangeAspect="1"/>
          </p:cNvPicPr>
          <p:nvPr/>
        </p:nvPicPr>
        <p:blipFill>
          <a:blip r:embed="rId6"/>
          <a:stretch>
            <a:fillRect/>
          </a:stretch>
        </p:blipFill>
        <p:spPr>
          <a:xfrm>
            <a:off x="8984231" y="2818748"/>
            <a:ext cx="3067516" cy="1484282"/>
          </a:xfrm>
          <a:prstGeom prst="rect">
            <a:avLst/>
          </a:prstGeom>
        </p:spPr>
      </p:pic>
      <p:pic>
        <p:nvPicPr>
          <p:cNvPr id="2050" name="Picture 2" descr="Musi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002" y="4919840"/>
            <a:ext cx="1508002" cy="148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58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417559" y="2184642"/>
            <a:ext cx="3040770" cy="3361675"/>
          </a:xfrm>
          <a:prstGeom prst="rect">
            <a:avLst/>
          </a:prstGeom>
          <a:noFill/>
          <a:ln w="15875" cap="sq">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b="1" dirty="0" smtClean="0">
                <a:solidFill>
                  <a:srgbClr val="404040"/>
                </a:solidFill>
                <a:latin typeface="Segoe UI Light"/>
                <a:ea typeface="Segoe UI" pitchFamily="34" charset="0"/>
                <a:cs typeface="Segoe UI" pitchFamily="34" charset="0"/>
              </a:rPr>
              <a:t>Windows Phone</a:t>
            </a:r>
          </a:p>
        </p:txBody>
      </p:sp>
      <p:sp>
        <p:nvSpPr>
          <p:cNvPr id="3" name="Title 2"/>
          <p:cNvSpPr>
            <a:spLocks noGrp="1"/>
          </p:cNvSpPr>
          <p:nvPr>
            <p:ph type="title"/>
          </p:nvPr>
        </p:nvSpPr>
        <p:spPr/>
        <p:txBody>
          <a:bodyPr/>
          <a:lstStyle/>
          <a:p>
            <a:r>
              <a:rPr lang="en-US" dirty="0" err="1" smtClean="0"/>
              <a:t>Aumenta</a:t>
            </a:r>
            <a:r>
              <a:rPr lang="en-US" dirty="0" smtClean="0"/>
              <a:t> el fill rate </a:t>
            </a:r>
            <a:r>
              <a:rPr lang="en-US" dirty="0" err="1" smtClean="0"/>
              <a:t>utilizando</a:t>
            </a:r>
            <a:r>
              <a:rPr lang="en-US" dirty="0" smtClean="0"/>
              <a:t> Ad </a:t>
            </a:r>
            <a:r>
              <a:rPr lang="en-US" dirty="0" err="1" smtClean="0"/>
              <a:t>Medaitor</a:t>
            </a:r>
            <a:endParaRPr lang="en-US" dirty="0"/>
          </a:p>
        </p:txBody>
      </p:sp>
      <p:sp>
        <p:nvSpPr>
          <p:cNvPr id="7" name="Rectangle 6"/>
          <p:cNvSpPr/>
          <p:nvPr/>
        </p:nvSpPr>
        <p:spPr bwMode="auto">
          <a:xfrm>
            <a:off x="1258580" y="2751399"/>
            <a:ext cx="2819400" cy="76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Ad SDK 1</a:t>
            </a:r>
          </a:p>
        </p:txBody>
      </p:sp>
      <p:pic>
        <p:nvPicPr>
          <p:cNvPr id="2050" name="Picture 2" descr="1r2ehnxghxzfudvbjvndka-adduplex_default_logo_160x40">
            <a:hlinkClick r:id="rId3" tooltip="Hom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030" y="4286229"/>
            <a:ext cx="15240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maato">
            <a:hlinkClick r:id="rId5" tooltip="Smaato"/>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5155" y="3001012"/>
            <a:ext cx="1426504" cy="3776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dMob by Google">
            <a:hlinkClick r:id="rId7"/>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5541"/>
          <a:stretch/>
        </p:blipFill>
        <p:spPr bwMode="auto">
          <a:xfrm>
            <a:off x="7373286" y="3437818"/>
            <a:ext cx="1170243" cy="39650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亿动智道">
            <a:hlinkClick r:id="rId9" tooltip="亿动智道"/>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36029"/>
          <a:stretch/>
        </p:blipFill>
        <p:spPr bwMode="auto">
          <a:xfrm>
            <a:off x="7176130" y="4751995"/>
            <a:ext cx="1564554" cy="3027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neractive">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75103" y="3917589"/>
            <a:ext cx="1766609" cy="2853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3"/>
          <a:stretch>
            <a:fillRect/>
          </a:stretch>
        </p:blipFill>
        <p:spPr>
          <a:xfrm>
            <a:off x="7123615" y="5149993"/>
            <a:ext cx="1669584" cy="307557"/>
          </a:xfrm>
          <a:prstGeom prst="rect">
            <a:avLst/>
          </a:prstGeom>
        </p:spPr>
      </p:pic>
      <p:pic>
        <p:nvPicPr>
          <p:cNvPr id="24" name="Picture 23"/>
          <p:cNvPicPr>
            <a:picLocks noChangeAspect="1"/>
          </p:cNvPicPr>
          <p:nvPr/>
        </p:nvPicPr>
        <p:blipFill rotWithShape="1">
          <a:blip r:embed="rId14">
            <a:extLst>
              <a:ext uri="{28A0092B-C50C-407E-A947-70E740481C1C}">
                <a14:useLocalDpi xmlns:a14="http://schemas.microsoft.com/office/drawing/2010/main" val="0"/>
              </a:ext>
            </a:extLst>
          </a:blip>
          <a:srcRect t="27470" b="22748"/>
          <a:stretch/>
        </p:blipFill>
        <p:spPr>
          <a:xfrm>
            <a:off x="6947968" y="2595805"/>
            <a:ext cx="2020879" cy="370070"/>
          </a:xfrm>
          <a:prstGeom prst="rect">
            <a:avLst/>
          </a:prstGeom>
        </p:spPr>
      </p:pic>
      <p:sp>
        <p:nvSpPr>
          <p:cNvPr id="31" name="TextBox 30"/>
          <p:cNvSpPr txBox="1"/>
          <p:nvPr/>
        </p:nvSpPr>
        <p:spPr>
          <a:xfrm>
            <a:off x="1148652" y="1698954"/>
            <a:ext cx="3052388" cy="1126462"/>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err="1" smtClean="0">
                <a:gradFill>
                  <a:gsLst>
                    <a:gs pos="2917">
                      <a:srgbClr val="404040"/>
                    </a:gs>
                    <a:gs pos="30000">
                      <a:srgbClr val="404040"/>
                    </a:gs>
                  </a:gsLst>
                  <a:lin ang="5400000" scaled="0"/>
                </a:gradFill>
                <a:latin typeface="Segoe UI Light"/>
              </a:rPr>
              <a:t>Requiere</a:t>
            </a:r>
            <a:r>
              <a:rPr lang="en-US" sz="2000" b="1" dirty="0" smtClean="0">
                <a:gradFill>
                  <a:gsLst>
                    <a:gs pos="2917">
                      <a:srgbClr val="404040"/>
                    </a:gs>
                    <a:gs pos="30000">
                      <a:srgbClr val="404040"/>
                    </a:gs>
                  </a:gsLst>
                  <a:lin ang="5400000" scaled="0"/>
                </a:gradFill>
                <a:latin typeface="Segoe UI Light"/>
              </a:rPr>
              <a:t> </a:t>
            </a:r>
            <a:r>
              <a:rPr lang="en-US" sz="2000" b="1" dirty="0" err="1" smtClean="0">
                <a:gradFill>
                  <a:gsLst>
                    <a:gs pos="2917">
                      <a:srgbClr val="404040"/>
                    </a:gs>
                    <a:gs pos="30000">
                      <a:srgbClr val="404040"/>
                    </a:gs>
                  </a:gsLst>
                  <a:lin ang="5400000" scaled="0"/>
                </a:gradFill>
                <a:latin typeface="Segoe UI Light"/>
              </a:rPr>
              <a:t>publicidad</a:t>
            </a:r>
            <a:r>
              <a:rPr lang="en-US" sz="2000" b="1" dirty="0" smtClean="0">
                <a:gradFill>
                  <a:gsLst>
                    <a:gs pos="2917">
                      <a:srgbClr val="404040"/>
                    </a:gs>
                    <a:gs pos="30000">
                      <a:srgbClr val="404040"/>
                    </a:gs>
                  </a:gsLst>
                  <a:lin ang="5400000" scaled="0"/>
                </a:gradFill>
                <a:latin typeface="Segoe UI Light"/>
              </a:rPr>
              <a:t> de un SDK, </a:t>
            </a:r>
            <a:r>
              <a:rPr lang="en-US" sz="2000" b="1" dirty="0" err="1" smtClean="0">
                <a:gradFill>
                  <a:gsLst>
                    <a:gs pos="2917">
                      <a:srgbClr val="404040"/>
                    </a:gs>
                    <a:gs pos="30000">
                      <a:srgbClr val="404040"/>
                    </a:gs>
                  </a:gsLst>
                  <a:lin ang="5400000" scaled="0"/>
                </a:gradFill>
                <a:latin typeface="Segoe UI Light"/>
              </a:rPr>
              <a:t>si</a:t>
            </a:r>
            <a:r>
              <a:rPr lang="en-US" sz="2000" b="1" dirty="0" smtClean="0">
                <a:gradFill>
                  <a:gsLst>
                    <a:gs pos="2917">
                      <a:srgbClr val="404040"/>
                    </a:gs>
                    <a:gs pos="30000">
                      <a:srgbClr val="404040"/>
                    </a:gs>
                  </a:gsLst>
                  <a:lin ang="5400000" scaled="0"/>
                </a:gradFill>
                <a:latin typeface="Segoe UI Light"/>
              </a:rPr>
              <a:t> no </a:t>
            </a:r>
            <a:r>
              <a:rPr lang="en-US" sz="2000" b="1" dirty="0" err="1" smtClean="0">
                <a:gradFill>
                  <a:gsLst>
                    <a:gs pos="2917">
                      <a:srgbClr val="404040"/>
                    </a:gs>
                    <a:gs pos="30000">
                      <a:srgbClr val="404040"/>
                    </a:gs>
                  </a:gsLst>
                  <a:lin ang="5400000" scaled="0"/>
                </a:gradFill>
                <a:latin typeface="Segoe UI Light"/>
              </a:rPr>
              <a:t>hubiese</a:t>
            </a:r>
            <a:r>
              <a:rPr lang="en-US" sz="2000" b="1" dirty="0" smtClean="0">
                <a:gradFill>
                  <a:gsLst>
                    <a:gs pos="2917">
                      <a:srgbClr val="404040"/>
                    </a:gs>
                    <a:gs pos="30000">
                      <a:srgbClr val="404040"/>
                    </a:gs>
                  </a:gsLst>
                  <a:lin ang="5400000" scaled="0"/>
                </a:gradFill>
                <a:latin typeface="Segoe UI Light"/>
              </a:rPr>
              <a:t> </a:t>
            </a:r>
            <a:r>
              <a:rPr lang="en-US" sz="2000" b="1" dirty="0" err="1" smtClean="0">
                <a:gradFill>
                  <a:gsLst>
                    <a:gs pos="2917">
                      <a:srgbClr val="404040"/>
                    </a:gs>
                    <a:gs pos="30000">
                      <a:srgbClr val="404040"/>
                    </a:gs>
                  </a:gsLst>
                  <a:lin ang="5400000" scaled="0"/>
                </a:gradFill>
                <a:latin typeface="Segoe UI Light"/>
              </a:rPr>
              <a:t>pasa</a:t>
            </a:r>
            <a:r>
              <a:rPr lang="en-US" sz="2000" b="1" dirty="0" smtClean="0">
                <a:gradFill>
                  <a:gsLst>
                    <a:gs pos="2917">
                      <a:srgbClr val="404040"/>
                    </a:gs>
                    <a:gs pos="30000">
                      <a:srgbClr val="404040"/>
                    </a:gs>
                  </a:gsLst>
                  <a:lin ang="5400000" scaled="0"/>
                </a:gradFill>
                <a:latin typeface="Segoe UI Light"/>
              </a:rPr>
              <a:t> al </a:t>
            </a:r>
            <a:r>
              <a:rPr lang="en-US" sz="2000" b="1" dirty="0" err="1" smtClean="0">
                <a:gradFill>
                  <a:gsLst>
                    <a:gs pos="2917">
                      <a:srgbClr val="404040"/>
                    </a:gs>
                    <a:gs pos="30000">
                      <a:srgbClr val="404040"/>
                    </a:gs>
                  </a:gsLst>
                  <a:lin ang="5400000" scaled="0"/>
                </a:gradFill>
                <a:latin typeface="Segoe UI Light"/>
              </a:rPr>
              <a:t>siguiente</a:t>
            </a:r>
            <a:r>
              <a:rPr lang="en-US" sz="2000" b="1" dirty="0" smtClean="0">
                <a:gradFill>
                  <a:gsLst>
                    <a:gs pos="2917">
                      <a:srgbClr val="404040"/>
                    </a:gs>
                    <a:gs pos="30000">
                      <a:srgbClr val="404040"/>
                    </a:gs>
                  </a:gsLst>
                  <a:lin ang="5400000" scaled="0"/>
                </a:gradFill>
                <a:latin typeface="Segoe UI Light"/>
              </a:rPr>
              <a:t>.</a:t>
            </a:r>
          </a:p>
        </p:txBody>
      </p:sp>
      <p:sp>
        <p:nvSpPr>
          <p:cNvPr id="37" name="Rectangle 36"/>
          <p:cNvSpPr/>
          <p:nvPr/>
        </p:nvSpPr>
        <p:spPr bwMode="auto">
          <a:xfrm>
            <a:off x="1258580" y="3670950"/>
            <a:ext cx="2819400" cy="76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Ad SDK 2</a:t>
            </a:r>
          </a:p>
        </p:txBody>
      </p:sp>
      <p:sp>
        <p:nvSpPr>
          <p:cNvPr id="40" name="Rectangle 39"/>
          <p:cNvSpPr/>
          <p:nvPr/>
        </p:nvSpPr>
        <p:spPr bwMode="auto">
          <a:xfrm>
            <a:off x="1258580" y="4608883"/>
            <a:ext cx="2819400" cy="76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Your ad</a:t>
            </a:r>
            <a:b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br>
            <a:r>
              <a:rPr lang="en-US" sz="2000" dirty="0" smtClean="0">
                <a:gradFill>
                  <a:gsLst>
                    <a:gs pos="0">
                      <a:srgbClr val="FFFFFF"/>
                    </a:gs>
                    <a:gs pos="100000">
                      <a:srgbClr val="FFFFFF"/>
                    </a:gs>
                  </a:gsLst>
                  <a:lin ang="5400000" scaled="0"/>
                </a:gradFill>
                <a:latin typeface="Segoe UI Light"/>
                <a:ea typeface="Segoe UI" pitchFamily="34" charset="0"/>
                <a:cs typeface="Segoe UI" pitchFamily="34" charset="0"/>
              </a:rPr>
              <a:t>(Or collapse the Ad)</a:t>
            </a:r>
          </a:p>
        </p:txBody>
      </p:sp>
      <p:sp>
        <p:nvSpPr>
          <p:cNvPr id="11" name="Curved Left Arrow 10"/>
          <p:cNvSpPr/>
          <p:nvPr/>
        </p:nvSpPr>
        <p:spPr bwMode="auto">
          <a:xfrm>
            <a:off x="3970948" y="3058956"/>
            <a:ext cx="647700" cy="960640"/>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Curved Left Arrow 43"/>
          <p:cNvSpPr/>
          <p:nvPr/>
        </p:nvSpPr>
        <p:spPr bwMode="auto">
          <a:xfrm>
            <a:off x="3970948" y="4099575"/>
            <a:ext cx="647700" cy="937933"/>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778854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31" grpId="0"/>
      <p:bldP spid="37" grpId="0" animBg="1"/>
      <p:bldP spid="40" grpId="0" animBg="1"/>
      <p:bldP spid="11"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Utilizando</a:t>
            </a:r>
            <a:r>
              <a:rPr lang="en-US" dirty="0" smtClean="0"/>
              <a:t> Ad Mediator </a:t>
            </a:r>
            <a:r>
              <a:rPr lang="en-US" dirty="0" err="1" smtClean="0"/>
              <a:t>en</a:t>
            </a:r>
            <a:r>
              <a:rPr lang="en-US" dirty="0" smtClean="0"/>
              <a:t> </a:t>
            </a:r>
            <a:r>
              <a:rPr lang="en-US" dirty="0" err="1" smtClean="0"/>
              <a:t>nuestra</a:t>
            </a:r>
            <a:r>
              <a:rPr lang="en-US" dirty="0" smtClean="0"/>
              <a:t> App</a:t>
            </a:r>
            <a:endParaRPr lang="nl-NL" dirty="0"/>
          </a:p>
        </p:txBody>
      </p:sp>
      <p:sp>
        <p:nvSpPr>
          <p:cNvPr id="8" name="Text Placeholder 7"/>
          <p:cNvSpPr>
            <a:spLocks noGrp="1"/>
          </p:cNvSpPr>
          <p:nvPr>
            <p:ph type="body" sz="quarter" idx="12"/>
          </p:nvPr>
        </p:nvSpPr>
        <p:spPr/>
        <p:txBody>
          <a:bodyPr/>
          <a:lstStyle/>
          <a:p>
            <a:r>
              <a:rPr lang="en-US" dirty="0" smtClean="0"/>
              <a:t>Demo</a:t>
            </a:r>
            <a:endParaRPr lang="nl-NL" dirty="0"/>
          </a:p>
        </p:txBody>
      </p:sp>
    </p:spTree>
    <p:extLst>
      <p:ext uri="{BB962C8B-B14F-4D97-AF65-F5344CB8AC3E}">
        <p14:creationId xmlns:p14="http://schemas.microsoft.com/office/powerpoint/2010/main" val="93715082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1526" y="1365619"/>
            <a:ext cx="6488163" cy="65746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r>
              <a:rPr lang="en-US" sz="2500" dirty="0" smtClean="0">
                <a:solidFill>
                  <a:srgbClr val="404040"/>
                </a:solidFill>
                <a:latin typeface="Segoe UI Light"/>
              </a:rPr>
              <a:t>NUNCA </a:t>
            </a:r>
            <a:r>
              <a:rPr lang="en-US" sz="2500" dirty="0" err="1" smtClean="0">
                <a:solidFill>
                  <a:srgbClr val="404040"/>
                </a:solidFill>
                <a:latin typeface="Segoe UI Light"/>
              </a:rPr>
              <a:t>comprometas</a:t>
            </a:r>
            <a:r>
              <a:rPr lang="en-US" sz="2500" dirty="0" smtClean="0">
                <a:solidFill>
                  <a:srgbClr val="404040"/>
                </a:solidFill>
                <a:latin typeface="Segoe UI Light"/>
              </a:rPr>
              <a:t> la </a:t>
            </a:r>
            <a:r>
              <a:rPr lang="en-US" sz="2500" dirty="0" err="1" smtClean="0">
                <a:solidFill>
                  <a:srgbClr val="404040"/>
                </a:solidFill>
                <a:latin typeface="Segoe UI Light"/>
              </a:rPr>
              <a:t>experiencia</a:t>
            </a:r>
            <a:r>
              <a:rPr lang="en-US" sz="2500" dirty="0" smtClean="0">
                <a:solidFill>
                  <a:srgbClr val="404040"/>
                </a:solidFill>
                <a:latin typeface="Segoe UI Light"/>
              </a:rPr>
              <a:t> del </a:t>
            </a:r>
            <a:r>
              <a:rPr lang="en-US" sz="2500" dirty="0" err="1" smtClean="0">
                <a:solidFill>
                  <a:srgbClr val="404040"/>
                </a:solidFill>
                <a:latin typeface="Segoe UI Light"/>
              </a:rPr>
              <a:t>usuario</a:t>
            </a:r>
            <a:endParaRPr lang="en-US" sz="2500" dirty="0">
              <a:solidFill>
                <a:srgbClr val="404040"/>
              </a:solidFill>
              <a:latin typeface="Segoe UI Light"/>
            </a:endParaRPr>
          </a:p>
        </p:txBody>
      </p:sp>
      <p:sp>
        <p:nvSpPr>
          <p:cNvPr id="9" name="Rectangle 8"/>
          <p:cNvSpPr/>
          <p:nvPr/>
        </p:nvSpPr>
        <p:spPr>
          <a:xfrm>
            <a:off x="621526" y="2328435"/>
            <a:ext cx="6488163" cy="65746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r>
              <a:rPr lang="en-US" sz="2500" dirty="0" err="1" smtClean="0">
                <a:solidFill>
                  <a:srgbClr val="404040"/>
                </a:solidFill>
                <a:latin typeface="Segoe UI Light"/>
              </a:rPr>
              <a:t>Intenta</a:t>
            </a:r>
            <a:r>
              <a:rPr lang="en-US" sz="2500" dirty="0" smtClean="0">
                <a:solidFill>
                  <a:srgbClr val="404040"/>
                </a:solidFill>
                <a:latin typeface="Segoe UI Light"/>
              </a:rPr>
              <a:t> </a:t>
            </a:r>
            <a:r>
              <a:rPr lang="en-US" sz="2500" dirty="0" err="1" smtClean="0">
                <a:solidFill>
                  <a:srgbClr val="404040"/>
                </a:solidFill>
                <a:latin typeface="Segoe UI Light"/>
              </a:rPr>
              <a:t>integrar</a:t>
            </a:r>
            <a:r>
              <a:rPr lang="en-US" sz="2500" dirty="0" smtClean="0">
                <a:solidFill>
                  <a:srgbClr val="404040"/>
                </a:solidFill>
                <a:latin typeface="Segoe UI Light"/>
              </a:rPr>
              <a:t> la </a:t>
            </a:r>
            <a:r>
              <a:rPr lang="en-US" sz="2500" dirty="0" err="1" smtClean="0">
                <a:solidFill>
                  <a:srgbClr val="404040"/>
                </a:solidFill>
                <a:latin typeface="Segoe UI Light"/>
              </a:rPr>
              <a:t>publicidad</a:t>
            </a:r>
            <a:r>
              <a:rPr lang="en-US" sz="2500" dirty="0" smtClean="0">
                <a:solidFill>
                  <a:srgbClr val="404040"/>
                </a:solidFill>
                <a:latin typeface="Segoe UI Light"/>
              </a:rPr>
              <a:t> </a:t>
            </a:r>
            <a:r>
              <a:rPr lang="en-US" sz="2500" dirty="0" err="1" smtClean="0">
                <a:solidFill>
                  <a:srgbClr val="404040"/>
                </a:solidFill>
                <a:latin typeface="Segoe UI Light"/>
              </a:rPr>
              <a:t>en</a:t>
            </a:r>
            <a:r>
              <a:rPr lang="en-US" sz="2500" dirty="0" smtClean="0">
                <a:solidFill>
                  <a:srgbClr val="404040"/>
                </a:solidFill>
                <a:latin typeface="Segoe UI Light"/>
              </a:rPr>
              <a:t> el </a:t>
            </a:r>
            <a:r>
              <a:rPr lang="en-US" sz="2500" dirty="0" err="1" smtClean="0">
                <a:solidFill>
                  <a:srgbClr val="404040"/>
                </a:solidFill>
                <a:latin typeface="Segoe UI Light"/>
              </a:rPr>
              <a:t>flujo</a:t>
            </a:r>
            <a:r>
              <a:rPr lang="en-US" sz="2500" dirty="0" smtClean="0">
                <a:solidFill>
                  <a:srgbClr val="404040"/>
                </a:solidFill>
                <a:latin typeface="Segoe UI Light"/>
              </a:rPr>
              <a:t> de </a:t>
            </a:r>
            <a:r>
              <a:rPr lang="en-US" sz="2500" dirty="0" err="1" smtClean="0">
                <a:solidFill>
                  <a:srgbClr val="404040"/>
                </a:solidFill>
                <a:latin typeface="Segoe UI Light"/>
              </a:rPr>
              <a:t>información</a:t>
            </a:r>
            <a:r>
              <a:rPr lang="en-US" sz="2500" dirty="0" smtClean="0">
                <a:solidFill>
                  <a:srgbClr val="404040"/>
                </a:solidFill>
                <a:latin typeface="Segoe UI Light"/>
              </a:rPr>
              <a:t> de la App</a:t>
            </a:r>
            <a:endParaRPr lang="en-US" sz="2500" dirty="0">
              <a:solidFill>
                <a:srgbClr val="404040"/>
              </a:solidFill>
              <a:latin typeface="Segoe UI Light"/>
            </a:endParaRPr>
          </a:p>
        </p:txBody>
      </p:sp>
      <p:sp>
        <p:nvSpPr>
          <p:cNvPr id="10" name="Rectangle 9"/>
          <p:cNvSpPr/>
          <p:nvPr/>
        </p:nvSpPr>
        <p:spPr>
          <a:xfrm>
            <a:off x="621526" y="3291251"/>
            <a:ext cx="6488163" cy="65746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r>
              <a:rPr lang="en-US" sz="2500" dirty="0" err="1" smtClean="0">
                <a:solidFill>
                  <a:srgbClr val="404040"/>
                </a:solidFill>
                <a:latin typeface="Segoe UI Light"/>
              </a:rPr>
              <a:t>Usa</a:t>
            </a:r>
            <a:r>
              <a:rPr lang="en-US" sz="2500" dirty="0" smtClean="0">
                <a:solidFill>
                  <a:srgbClr val="404040"/>
                </a:solidFill>
                <a:latin typeface="Segoe UI Light"/>
              </a:rPr>
              <a:t> la </a:t>
            </a:r>
            <a:r>
              <a:rPr lang="en-US" sz="2500" dirty="0" err="1" smtClean="0">
                <a:solidFill>
                  <a:srgbClr val="404040"/>
                </a:solidFill>
                <a:latin typeface="Segoe UI Light"/>
              </a:rPr>
              <a:t>misma</a:t>
            </a:r>
            <a:r>
              <a:rPr lang="en-US" sz="2500" dirty="0" smtClean="0">
                <a:solidFill>
                  <a:srgbClr val="404040"/>
                </a:solidFill>
                <a:latin typeface="Segoe UI Light"/>
              </a:rPr>
              <a:t> API para Windows y Windows Phone</a:t>
            </a:r>
            <a:endParaRPr lang="en-US" sz="2500" dirty="0">
              <a:solidFill>
                <a:srgbClr val="404040"/>
              </a:solidFill>
              <a:latin typeface="Segoe UI Light"/>
            </a:endParaRPr>
          </a:p>
        </p:txBody>
      </p:sp>
      <p:sp>
        <p:nvSpPr>
          <p:cNvPr id="3" name="Title 2"/>
          <p:cNvSpPr>
            <a:spLocks noGrp="1"/>
          </p:cNvSpPr>
          <p:nvPr>
            <p:ph type="title"/>
          </p:nvPr>
        </p:nvSpPr>
        <p:spPr/>
        <p:txBody>
          <a:bodyPr/>
          <a:lstStyle/>
          <a:p>
            <a:r>
              <a:rPr lang="en-US" dirty="0" err="1" smtClean="0"/>
              <a:t>Mejores</a:t>
            </a:r>
            <a:r>
              <a:rPr lang="en-US" dirty="0" smtClean="0"/>
              <a:t> </a:t>
            </a:r>
            <a:r>
              <a:rPr lang="en-US" dirty="0" err="1" smtClean="0"/>
              <a:t>prácticas</a:t>
            </a:r>
            <a:endParaRPr lang="en-US" dirty="0"/>
          </a:p>
        </p:txBody>
      </p:sp>
      <p:sp>
        <p:nvSpPr>
          <p:cNvPr id="13" name="TextBox 12"/>
          <p:cNvSpPr txBox="1"/>
          <p:nvPr/>
        </p:nvSpPr>
        <p:spPr>
          <a:xfrm>
            <a:off x="10449238" y="2367306"/>
            <a:ext cx="1658146" cy="586314"/>
          </a:xfrm>
          <a:prstGeom prst="rect">
            <a:avLst/>
          </a:prstGeom>
          <a:noFill/>
        </p:spPr>
        <p:txBody>
          <a:bodyPr wrap="none" lIns="182880" tIns="146304" rIns="182880" bIns="146304" rtlCol="0">
            <a:spAutoFit/>
          </a:bodyPr>
          <a:lstStyle/>
          <a:p>
            <a:pPr>
              <a:lnSpc>
                <a:spcPct val="90000"/>
              </a:lnSpc>
              <a:spcAft>
                <a:spcPts val="600"/>
              </a:spcAft>
            </a:pPr>
            <a:r>
              <a:rPr lang="en-US" sz="1050" b="1" dirty="0" smtClean="0">
                <a:gradFill>
                  <a:gsLst>
                    <a:gs pos="2917">
                      <a:srgbClr val="404040"/>
                    </a:gs>
                    <a:gs pos="30000">
                      <a:srgbClr val="404040"/>
                    </a:gs>
                  </a:gsLst>
                  <a:lin ang="5400000" scaled="0"/>
                </a:gradFill>
                <a:latin typeface="Segoe UI Light"/>
              </a:rPr>
              <a:t>Farm Epic Story</a:t>
            </a:r>
            <a:br>
              <a:rPr lang="en-US" sz="1050" b="1" dirty="0" smtClean="0">
                <a:gradFill>
                  <a:gsLst>
                    <a:gs pos="2917">
                      <a:srgbClr val="404040"/>
                    </a:gs>
                    <a:gs pos="30000">
                      <a:srgbClr val="404040"/>
                    </a:gs>
                  </a:gsLst>
                  <a:lin ang="5400000" scaled="0"/>
                </a:gradFill>
                <a:latin typeface="Segoe UI Light"/>
              </a:rPr>
            </a:br>
            <a:r>
              <a:rPr lang="en-US" sz="1050" dirty="0" err="1" smtClean="0">
                <a:gradFill>
                  <a:gsLst>
                    <a:gs pos="2917">
                      <a:srgbClr val="404040"/>
                    </a:gs>
                    <a:gs pos="30000">
                      <a:srgbClr val="404040"/>
                    </a:gs>
                  </a:gsLst>
                  <a:lin ang="5400000" scaled="0"/>
                </a:gradFill>
                <a:latin typeface="Segoe UI Light"/>
              </a:rPr>
              <a:t>ViMAP</a:t>
            </a:r>
            <a:r>
              <a:rPr lang="en-US" sz="1050" dirty="0" smtClean="0">
                <a:gradFill>
                  <a:gsLst>
                    <a:gs pos="2917">
                      <a:srgbClr val="404040"/>
                    </a:gs>
                    <a:gs pos="30000">
                      <a:srgbClr val="404040"/>
                    </a:gs>
                  </a:gsLst>
                  <a:lin ang="5400000" scaled="0"/>
                </a:gradFill>
                <a:latin typeface="Segoe UI Light"/>
              </a:rPr>
              <a:t> Services </a:t>
            </a:r>
            <a:r>
              <a:rPr lang="en-US" sz="1050" dirty="0" err="1" smtClean="0">
                <a:gradFill>
                  <a:gsLst>
                    <a:gs pos="2917">
                      <a:srgbClr val="404040"/>
                    </a:gs>
                    <a:gs pos="30000">
                      <a:srgbClr val="404040"/>
                    </a:gs>
                  </a:gsLst>
                  <a:lin ang="5400000" scaled="0"/>
                </a:gradFill>
                <a:latin typeface="Segoe UI Light"/>
              </a:rPr>
              <a:t>Pvt</a:t>
            </a:r>
            <a:r>
              <a:rPr lang="en-US" sz="1050" dirty="0" smtClean="0">
                <a:gradFill>
                  <a:gsLst>
                    <a:gs pos="2917">
                      <a:srgbClr val="404040"/>
                    </a:gs>
                    <a:gs pos="30000">
                      <a:srgbClr val="404040"/>
                    </a:gs>
                  </a:gsLst>
                  <a:lin ang="5400000" scaled="0"/>
                </a:gradFill>
                <a:latin typeface="Segoe UI Light"/>
              </a:rPr>
              <a:t> Ltd</a:t>
            </a:r>
          </a:p>
        </p:txBody>
      </p:sp>
      <p:sp>
        <p:nvSpPr>
          <p:cNvPr id="7" name="Right Arrow 6"/>
          <p:cNvSpPr/>
          <p:nvPr/>
        </p:nvSpPr>
        <p:spPr bwMode="auto">
          <a:xfrm>
            <a:off x="6536522" y="6027455"/>
            <a:ext cx="843148" cy="51063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3198" b="3204"/>
          <a:stretch/>
        </p:blipFill>
        <p:spPr>
          <a:xfrm>
            <a:off x="7379670" y="1365619"/>
            <a:ext cx="3073502" cy="511418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4431" y="1365620"/>
            <a:ext cx="1069778" cy="1069778"/>
          </a:xfrm>
          <a:prstGeom prst="rect">
            <a:avLst/>
          </a:prstGeom>
        </p:spPr>
      </p:pic>
    </p:spTree>
    <p:extLst>
      <p:ext uri="{BB962C8B-B14F-4D97-AF65-F5344CB8AC3E}">
        <p14:creationId xmlns:p14="http://schemas.microsoft.com/office/powerpoint/2010/main" val="285520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600" dirty="0" smtClean="0"/>
              <a:t>El </a:t>
            </a:r>
            <a:r>
              <a:rPr lang="en-US" sz="6600" dirty="0" err="1" smtClean="0"/>
              <a:t>archivo</a:t>
            </a:r>
            <a:r>
              <a:rPr lang="en-US" sz="6600" dirty="0" smtClean="0"/>
              <a:t> de </a:t>
            </a:r>
            <a:r>
              <a:rPr lang="en-US" sz="6600" dirty="0" err="1" smtClean="0"/>
              <a:t>manifiesto</a:t>
            </a:r>
            <a:endParaRPr lang="en-US" sz="6600" dirty="0"/>
          </a:p>
        </p:txBody>
      </p:sp>
      <p:sp>
        <p:nvSpPr>
          <p:cNvPr id="5" name="Slide Number Placeholder 4"/>
          <p:cNvSpPr>
            <a:spLocks noGrp="1"/>
          </p:cNvSpPr>
          <p:nvPr>
            <p:ph type="sldNum" sz="quarter" idx="12"/>
          </p:nvPr>
        </p:nvSpPr>
        <p:spPr/>
        <p:txBody>
          <a:bodyPr/>
          <a:lstStyle/>
          <a:p>
            <a:fld id="{2775DF8E-1151-4C45-8C93-3AB060627CA9}" type="slidenum">
              <a:rPr lang="en-US" smtClean="0"/>
              <a:pPr/>
              <a:t>26</a:t>
            </a:fld>
            <a:endParaRPr lang="en-US"/>
          </a:p>
        </p:txBody>
      </p:sp>
    </p:spTree>
    <p:extLst>
      <p:ext uri="{BB962C8B-B14F-4D97-AF65-F5344CB8AC3E}">
        <p14:creationId xmlns:p14="http://schemas.microsoft.com/office/powerpoint/2010/main" val="347909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 </a:t>
            </a:r>
            <a:r>
              <a:rPr lang="en-US" dirty="0" err="1" smtClean="0"/>
              <a:t>archivo</a:t>
            </a:r>
            <a:r>
              <a:rPr lang="en-US" dirty="0" smtClean="0"/>
              <a:t> de </a:t>
            </a:r>
            <a:r>
              <a:rPr lang="en-US" dirty="0" err="1" smtClean="0"/>
              <a:t>manifiesto</a:t>
            </a:r>
            <a:endParaRPr lang="nl-NL" dirty="0"/>
          </a:p>
        </p:txBody>
      </p:sp>
      <p:sp>
        <p:nvSpPr>
          <p:cNvPr id="8" name="Text Placeholder 7"/>
          <p:cNvSpPr>
            <a:spLocks noGrp="1"/>
          </p:cNvSpPr>
          <p:nvPr>
            <p:ph type="body" sz="quarter" idx="10"/>
          </p:nvPr>
        </p:nvSpPr>
        <p:spPr>
          <a:xfrm>
            <a:off x="274638" y="1212850"/>
            <a:ext cx="11887200" cy="5139869"/>
          </a:xfrm>
        </p:spPr>
        <p:txBody>
          <a:bodyPr/>
          <a:lstStyle/>
          <a:p>
            <a:r>
              <a:rPr lang="en-US" dirty="0" smtClean="0"/>
              <a:t>Describe la App</a:t>
            </a:r>
          </a:p>
          <a:p>
            <a:pPr lvl="1"/>
            <a:r>
              <a:rPr lang="en-US" dirty="0" err="1" smtClean="0"/>
              <a:t>Nombre</a:t>
            </a:r>
            <a:r>
              <a:rPr lang="en-US" dirty="0" smtClean="0"/>
              <a:t> a </a:t>
            </a:r>
            <a:r>
              <a:rPr lang="en-US" dirty="0" err="1" smtClean="0"/>
              <a:t>mostrar</a:t>
            </a:r>
            <a:endParaRPr lang="en-US" dirty="0" smtClean="0"/>
          </a:p>
          <a:p>
            <a:pPr lvl="1"/>
            <a:r>
              <a:rPr lang="en-US" dirty="0" smtClean="0"/>
              <a:t>Punto de entrada/</a:t>
            </a:r>
            <a:r>
              <a:rPr lang="en-US" dirty="0" err="1" smtClean="0"/>
              <a:t>Página</a:t>
            </a:r>
            <a:r>
              <a:rPr lang="en-US" dirty="0" smtClean="0"/>
              <a:t> a la </a:t>
            </a:r>
            <a:r>
              <a:rPr lang="en-US" dirty="0" err="1" smtClean="0"/>
              <a:t>que</a:t>
            </a:r>
            <a:r>
              <a:rPr lang="en-US" dirty="0" smtClean="0"/>
              <a:t> </a:t>
            </a:r>
            <a:r>
              <a:rPr lang="en-US" dirty="0" err="1" smtClean="0"/>
              <a:t>navegar</a:t>
            </a:r>
            <a:endParaRPr lang="en-US" dirty="0" smtClean="0"/>
          </a:p>
          <a:p>
            <a:pPr lvl="1"/>
            <a:r>
              <a:rPr lang="en-US" dirty="0" err="1" smtClean="0"/>
              <a:t>Icono</a:t>
            </a:r>
            <a:r>
              <a:rPr lang="en-US" dirty="0" smtClean="0"/>
              <a:t> de la App, </a:t>
            </a:r>
            <a:r>
              <a:rPr lang="en-US" dirty="0" err="1" smtClean="0"/>
              <a:t>imágenes</a:t>
            </a:r>
            <a:r>
              <a:rPr lang="en-US" dirty="0" smtClean="0"/>
              <a:t> de Tiles, </a:t>
            </a:r>
            <a:r>
              <a:rPr lang="en-US" dirty="0" err="1" smtClean="0"/>
              <a:t>etc</a:t>
            </a:r>
            <a:endParaRPr lang="en-US" dirty="0" smtClean="0"/>
          </a:p>
          <a:p>
            <a:pPr lvl="1"/>
            <a:r>
              <a:rPr lang="en-US" dirty="0" err="1" smtClean="0"/>
              <a:t>Capacidades</a:t>
            </a:r>
            <a:endParaRPr lang="en-US" dirty="0" smtClean="0"/>
          </a:p>
          <a:p>
            <a:pPr lvl="1"/>
            <a:r>
              <a:rPr lang="en-US" dirty="0" err="1" smtClean="0"/>
              <a:t>Rquisitos</a:t>
            </a:r>
            <a:endParaRPr lang="en-US" dirty="0"/>
          </a:p>
          <a:p>
            <a:r>
              <a:rPr lang="en-US" dirty="0" err="1" smtClean="0"/>
              <a:t>AppXManifest</a:t>
            </a:r>
            <a:endParaRPr lang="en-US" dirty="0" smtClean="0"/>
          </a:p>
          <a:p>
            <a:pPr lvl="1"/>
            <a:r>
              <a:rPr lang="en-US" dirty="0" smtClean="0"/>
              <a:t>Logo</a:t>
            </a:r>
          </a:p>
          <a:p>
            <a:pPr lvl="1"/>
            <a:r>
              <a:rPr lang="en-US" dirty="0" smtClean="0"/>
              <a:t>Splash Screen</a:t>
            </a:r>
          </a:p>
          <a:p>
            <a:pPr lvl="1"/>
            <a:r>
              <a:rPr lang="en-US" dirty="0" err="1" smtClean="0"/>
              <a:t>Tarjeta</a:t>
            </a:r>
            <a:r>
              <a:rPr lang="en-US" dirty="0" smtClean="0"/>
              <a:t> SD (</a:t>
            </a:r>
            <a:r>
              <a:rPr lang="en-US" dirty="0" err="1" smtClean="0"/>
              <a:t>Instalación</a:t>
            </a:r>
            <a:r>
              <a:rPr lang="en-US" dirty="0" smtClean="0"/>
              <a:t>)</a:t>
            </a:r>
          </a:p>
          <a:p>
            <a:pPr lvl="1"/>
            <a:r>
              <a:rPr lang="en-US" dirty="0" err="1" smtClean="0"/>
              <a:t>Rotaciones</a:t>
            </a:r>
            <a:r>
              <a:rPr lang="en-US" dirty="0" smtClean="0"/>
              <a:t> </a:t>
            </a:r>
            <a:r>
              <a:rPr lang="en-US" dirty="0" err="1" smtClean="0"/>
              <a:t>soportadas</a:t>
            </a:r>
            <a:endParaRPr lang="en-US" dirty="0" smtClean="0"/>
          </a:p>
          <a:p>
            <a:pPr lvl="1"/>
            <a:r>
              <a:rPr lang="en-US" dirty="0" err="1" smtClean="0"/>
              <a:t>Idioma</a:t>
            </a:r>
            <a:r>
              <a:rPr lang="en-US" dirty="0" smtClean="0"/>
              <a:t> </a:t>
            </a:r>
            <a:r>
              <a:rPr lang="en-US" dirty="0" err="1" smtClean="0"/>
              <a:t>por</a:t>
            </a:r>
            <a:r>
              <a:rPr lang="en-US" dirty="0" smtClean="0"/>
              <a:t> </a:t>
            </a:r>
            <a:r>
              <a:rPr lang="en-US" dirty="0" err="1" smtClean="0"/>
              <a:t>defecto</a:t>
            </a:r>
            <a:endParaRPr lang="en-US" dirty="0" smtClean="0"/>
          </a:p>
          <a:p>
            <a:pPr lvl="1"/>
            <a:r>
              <a:rPr lang="en-US" dirty="0" err="1" smtClean="0"/>
              <a:t>Contratos</a:t>
            </a:r>
            <a:endParaRPr lang="nl-NL" dirty="0"/>
          </a:p>
        </p:txBody>
      </p:sp>
      <p:grpSp>
        <p:nvGrpSpPr>
          <p:cNvPr id="11" name="Group 10"/>
          <p:cNvGrpSpPr/>
          <p:nvPr/>
        </p:nvGrpSpPr>
        <p:grpSpPr>
          <a:xfrm>
            <a:off x="7437437" y="204550"/>
            <a:ext cx="4287526" cy="4056260"/>
            <a:chOff x="5075236" y="220662"/>
            <a:chExt cx="4287526" cy="4056260"/>
          </a:xfrm>
          <a:effectLst>
            <a:outerShdw blurRad="190500" algn="ctr" rotWithShape="0">
              <a:srgbClr val="000000">
                <a:alpha val="70000"/>
              </a:srgbClr>
            </a:outerShdw>
          </a:effectLst>
        </p:grpSpPr>
        <p:pic>
          <p:nvPicPr>
            <p:cNvPr id="9" name="Picture 8"/>
            <p:cNvPicPr>
              <a:picLocks noChangeAspect="1"/>
            </p:cNvPicPr>
            <p:nvPr/>
          </p:nvPicPr>
          <p:blipFill rotWithShape="1">
            <a:blip r:embed="rId2"/>
            <a:srcRect b="93522"/>
            <a:stretch/>
          </p:blipFill>
          <p:spPr>
            <a:xfrm>
              <a:off x="5075237" y="220662"/>
              <a:ext cx="4287525" cy="304800"/>
            </a:xfrm>
            <a:prstGeom prst="rect">
              <a:avLst/>
            </a:prstGeom>
          </p:spPr>
        </p:pic>
        <p:pic>
          <p:nvPicPr>
            <p:cNvPr id="10" name="Picture 9"/>
            <p:cNvPicPr>
              <a:picLocks noChangeAspect="1"/>
            </p:cNvPicPr>
            <p:nvPr/>
          </p:nvPicPr>
          <p:blipFill rotWithShape="1">
            <a:blip r:embed="rId2"/>
            <a:srcRect t="20272"/>
            <a:stretch/>
          </p:blipFill>
          <p:spPr>
            <a:xfrm>
              <a:off x="5075236" y="525462"/>
              <a:ext cx="4287525" cy="3751460"/>
            </a:xfrm>
            <a:prstGeom prst="rect">
              <a:avLst/>
            </a:prstGeom>
          </p:spPr>
        </p:pic>
      </p:grpSp>
      <p:pic>
        <p:nvPicPr>
          <p:cNvPr id="12" name="Picture 11"/>
          <p:cNvPicPr>
            <a:picLocks noChangeAspect="1"/>
          </p:cNvPicPr>
          <p:nvPr/>
        </p:nvPicPr>
        <p:blipFill>
          <a:blip r:embed="rId3"/>
          <a:stretch>
            <a:fillRect/>
          </a:stretch>
        </p:blipFill>
        <p:spPr>
          <a:xfrm>
            <a:off x="7437437" y="4446895"/>
            <a:ext cx="4287526" cy="2151474"/>
          </a:xfrm>
          <a:prstGeom prst="rect">
            <a:avLst/>
          </a:prstGeom>
          <a:effectLst>
            <a:outerShdw blurRad="190500" algn="ctr" rotWithShape="0">
              <a:srgbClr val="000000">
                <a:alpha val="70000"/>
              </a:srgbClr>
            </a:outerShdw>
          </a:effectLst>
        </p:spPr>
      </p:pic>
      <p:sp>
        <p:nvSpPr>
          <p:cNvPr id="3" name="Rounded Rectangle 2"/>
          <p:cNvSpPr/>
          <p:nvPr/>
        </p:nvSpPr>
        <p:spPr bwMode="auto">
          <a:xfrm>
            <a:off x="10561637" y="906462"/>
            <a:ext cx="1600201" cy="3063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smtClean="0">
                <a:gradFill>
                  <a:gsLst>
                    <a:gs pos="0">
                      <a:srgbClr val="FFFFFF"/>
                    </a:gs>
                    <a:gs pos="100000">
                      <a:srgbClr val="FFFFFF"/>
                    </a:gs>
                  </a:gsLst>
                  <a:lin ang="5400000" scaled="0"/>
                </a:gradFill>
                <a:ea typeface="Segoe UI" pitchFamily="34" charset="0"/>
                <a:cs typeface="Segoe UI" pitchFamily="34" charset="0"/>
              </a:rPr>
              <a:t>Silverlight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12"/>
          <p:cNvSpPr/>
          <p:nvPr/>
        </p:nvSpPr>
        <p:spPr bwMode="auto">
          <a:xfrm>
            <a:off x="10561636" y="4514552"/>
            <a:ext cx="1600201" cy="306387"/>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err="1" smtClean="0">
                <a:gradFill>
                  <a:gsLst>
                    <a:gs pos="0">
                      <a:srgbClr val="FFFFFF"/>
                    </a:gs>
                    <a:gs pos="100000">
                      <a:srgbClr val="FFFFFF"/>
                    </a:gs>
                  </a:gsLst>
                  <a:lin ang="5400000" scaled="0"/>
                </a:gradFill>
                <a:ea typeface="Segoe UI" pitchFamily="34" charset="0"/>
                <a:cs typeface="Segoe UI" pitchFamily="34" charset="0"/>
              </a:rPr>
              <a:t>WinRT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989086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Información de la App</a:t>
            </a:r>
            <a:endParaRPr lang="nl-NL" dirty="0"/>
          </a:p>
        </p:txBody>
      </p:sp>
      <p:sp>
        <p:nvSpPr>
          <p:cNvPr id="3" name="Text Placeholder 2"/>
          <p:cNvSpPr>
            <a:spLocks noGrp="1"/>
          </p:cNvSpPr>
          <p:nvPr>
            <p:ph type="body" sz="quarter" idx="10"/>
          </p:nvPr>
        </p:nvSpPr>
        <p:spPr>
          <a:xfrm>
            <a:off x="274638" y="1212850"/>
            <a:ext cx="6723558" cy="4216539"/>
          </a:xfrm>
        </p:spPr>
        <p:txBody>
          <a:bodyPr/>
          <a:lstStyle/>
          <a:p>
            <a:r>
              <a:rPr lang="en-US" dirty="0" err="1" smtClean="0"/>
              <a:t>Nombre</a:t>
            </a:r>
            <a:r>
              <a:rPr lang="en-US" dirty="0" smtClean="0"/>
              <a:t> a </a:t>
            </a:r>
            <a:r>
              <a:rPr lang="en-US" dirty="0" err="1" smtClean="0"/>
              <a:t>mostrar</a:t>
            </a:r>
            <a:endParaRPr lang="en-US" dirty="0" smtClean="0"/>
          </a:p>
          <a:p>
            <a:pPr lvl="1"/>
            <a:r>
              <a:rPr lang="en-US" dirty="0" err="1" smtClean="0"/>
              <a:t>Será</a:t>
            </a:r>
            <a:r>
              <a:rPr lang="en-US" dirty="0" smtClean="0"/>
              <a:t> el </a:t>
            </a:r>
            <a:r>
              <a:rPr lang="en-US" dirty="0" err="1" smtClean="0"/>
              <a:t>mostrado</a:t>
            </a:r>
            <a:r>
              <a:rPr lang="en-US" dirty="0" smtClean="0"/>
              <a:t> </a:t>
            </a:r>
            <a:r>
              <a:rPr lang="en-US" dirty="0" err="1" smtClean="0"/>
              <a:t>en</a:t>
            </a:r>
            <a:r>
              <a:rPr lang="en-US" dirty="0" smtClean="0"/>
              <a:t> el </a:t>
            </a:r>
            <a:r>
              <a:rPr lang="en-US" dirty="0" err="1" smtClean="0"/>
              <a:t>listado</a:t>
            </a:r>
            <a:r>
              <a:rPr lang="en-US" dirty="0" smtClean="0"/>
              <a:t> de Apps</a:t>
            </a:r>
          </a:p>
          <a:p>
            <a:r>
              <a:rPr lang="en-US" dirty="0" err="1" smtClean="0"/>
              <a:t>Página</a:t>
            </a:r>
            <a:r>
              <a:rPr lang="en-US" dirty="0" smtClean="0"/>
              <a:t> de </a:t>
            </a:r>
            <a:r>
              <a:rPr lang="en-US" dirty="0" err="1" smtClean="0"/>
              <a:t>navegación</a:t>
            </a:r>
            <a:endParaRPr lang="en-US" dirty="0" smtClean="0"/>
          </a:p>
          <a:p>
            <a:pPr lvl="1"/>
            <a:r>
              <a:rPr lang="en-US" dirty="0" smtClean="0"/>
              <a:t>Para Apps Windows Runtime </a:t>
            </a:r>
            <a:r>
              <a:rPr lang="en-US" dirty="0" err="1" smtClean="0"/>
              <a:t>es</a:t>
            </a:r>
            <a:r>
              <a:rPr lang="en-US" dirty="0" smtClean="0"/>
              <a:t> </a:t>
            </a:r>
            <a:r>
              <a:rPr lang="en-US" dirty="0" err="1" smtClean="0"/>
              <a:t>una</a:t>
            </a:r>
            <a:r>
              <a:rPr lang="en-US" dirty="0" smtClean="0"/>
              <a:t> </a:t>
            </a:r>
            <a:r>
              <a:rPr lang="en-US" dirty="0" err="1" smtClean="0"/>
              <a:t>clase</a:t>
            </a:r>
            <a:r>
              <a:rPr lang="en-US" dirty="0" smtClean="0"/>
              <a:t> y para Apps Silverlight </a:t>
            </a:r>
            <a:r>
              <a:rPr lang="en-US" dirty="0" err="1" smtClean="0"/>
              <a:t>es</a:t>
            </a:r>
            <a:r>
              <a:rPr lang="en-US" dirty="0" smtClean="0"/>
              <a:t> </a:t>
            </a:r>
            <a:r>
              <a:rPr lang="en-US" dirty="0" err="1" smtClean="0"/>
              <a:t>una</a:t>
            </a:r>
            <a:r>
              <a:rPr lang="en-US" dirty="0" smtClean="0"/>
              <a:t> </a:t>
            </a:r>
            <a:r>
              <a:rPr lang="en-US" dirty="0" err="1" smtClean="0"/>
              <a:t>página</a:t>
            </a:r>
            <a:r>
              <a:rPr lang="en-US" dirty="0" smtClean="0"/>
              <a:t> (</a:t>
            </a:r>
            <a:r>
              <a:rPr lang="en-US" dirty="0" err="1" smtClean="0"/>
              <a:t>Por</a:t>
            </a:r>
            <a:r>
              <a:rPr lang="en-US" dirty="0" smtClean="0"/>
              <a:t> </a:t>
            </a:r>
            <a:r>
              <a:rPr lang="en-US" dirty="0" err="1" smtClean="0"/>
              <a:t>defecto</a:t>
            </a:r>
            <a:r>
              <a:rPr lang="en-US" dirty="0" smtClean="0"/>
              <a:t>: </a:t>
            </a:r>
            <a:r>
              <a:rPr lang="en-US" dirty="0" err="1" smtClean="0"/>
              <a:t>MainPage.xaml</a:t>
            </a:r>
            <a:r>
              <a:rPr lang="en-US" dirty="0" smtClean="0"/>
              <a:t>)</a:t>
            </a:r>
          </a:p>
          <a:p>
            <a:r>
              <a:rPr lang="en-US" dirty="0" err="1" smtClean="0"/>
              <a:t>Idioma</a:t>
            </a:r>
            <a:r>
              <a:rPr lang="en-US" dirty="0" smtClean="0"/>
              <a:t> </a:t>
            </a:r>
            <a:r>
              <a:rPr lang="en-US" dirty="0" err="1" smtClean="0"/>
              <a:t>por</a:t>
            </a:r>
            <a:r>
              <a:rPr lang="en-US" dirty="0" smtClean="0"/>
              <a:t> </a:t>
            </a:r>
            <a:r>
              <a:rPr lang="en-US" dirty="0" err="1" smtClean="0"/>
              <a:t>defecto</a:t>
            </a:r>
            <a:endParaRPr lang="en-US" dirty="0" smtClean="0"/>
          </a:p>
          <a:p>
            <a:pPr lvl="1"/>
            <a:r>
              <a:rPr lang="en-US" dirty="0" smtClean="0"/>
              <a:t>Para Apps Windows </a:t>
            </a:r>
            <a:r>
              <a:rPr lang="en-US" dirty="0"/>
              <a:t>Runtime apps </a:t>
            </a:r>
            <a:r>
              <a:rPr lang="en-US" dirty="0" smtClean="0"/>
              <a:t>se </a:t>
            </a:r>
            <a:r>
              <a:rPr lang="en-US" dirty="0" err="1" smtClean="0"/>
              <a:t>establece</a:t>
            </a:r>
            <a:r>
              <a:rPr lang="en-US" dirty="0" smtClean="0"/>
              <a:t> </a:t>
            </a:r>
            <a:r>
              <a:rPr lang="en-US" dirty="0" err="1" smtClean="0"/>
              <a:t>en</a:t>
            </a:r>
            <a:r>
              <a:rPr lang="en-US" dirty="0" smtClean="0"/>
              <a:t> la </a:t>
            </a:r>
            <a:r>
              <a:rPr lang="en-US" dirty="0" err="1" smtClean="0"/>
              <a:t>pestaña</a:t>
            </a:r>
            <a:r>
              <a:rPr lang="en-US" dirty="0" smtClean="0"/>
              <a:t> </a:t>
            </a:r>
            <a:r>
              <a:rPr lang="en-US" dirty="0" err="1" smtClean="0"/>
              <a:t>Aplicación</a:t>
            </a:r>
            <a:r>
              <a:rPr lang="en-US" dirty="0" smtClean="0"/>
              <a:t> del </a:t>
            </a:r>
            <a:r>
              <a:rPr lang="en-US" dirty="0" err="1" smtClean="0"/>
              <a:t>archivo</a:t>
            </a:r>
            <a:r>
              <a:rPr lang="en-US" dirty="0" smtClean="0"/>
              <a:t> </a:t>
            </a:r>
            <a:r>
              <a:rPr lang="en-US" dirty="0" err="1" smtClean="0"/>
              <a:t>AppXManifest</a:t>
            </a:r>
            <a:r>
              <a:rPr lang="en-US" dirty="0" smtClean="0"/>
              <a:t> y para Apps Silverlight se </a:t>
            </a:r>
            <a:r>
              <a:rPr lang="en-US" dirty="0" err="1" smtClean="0"/>
              <a:t>establece</a:t>
            </a:r>
            <a:r>
              <a:rPr lang="en-US" dirty="0" smtClean="0"/>
              <a:t> </a:t>
            </a:r>
            <a:r>
              <a:rPr lang="en-US" dirty="0" err="1" smtClean="0"/>
              <a:t>en</a:t>
            </a:r>
            <a:r>
              <a:rPr lang="en-US" dirty="0" smtClean="0"/>
              <a:t> la </a:t>
            </a:r>
            <a:r>
              <a:rPr lang="en-US" dirty="0" err="1" smtClean="0"/>
              <a:t>pestaña</a:t>
            </a:r>
            <a:r>
              <a:rPr lang="en-US" dirty="0" smtClean="0"/>
              <a:t> </a:t>
            </a:r>
            <a:r>
              <a:rPr lang="en-US" dirty="0" err="1" smtClean="0"/>
              <a:t>Paquete</a:t>
            </a:r>
            <a:r>
              <a:rPr lang="en-US" dirty="0" smtClean="0"/>
              <a:t> del </a:t>
            </a:r>
            <a:r>
              <a:rPr lang="en-US" dirty="0" err="1" smtClean="0"/>
              <a:t>archivo</a:t>
            </a:r>
            <a:r>
              <a:rPr lang="en-US" dirty="0" smtClean="0"/>
              <a:t> </a:t>
            </a:r>
            <a:r>
              <a:rPr lang="en-US" dirty="0" err="1" smtClean="0"/>
              <a:t>WMAppManifest</a:t>
            </a:r>
            <a:endParaRPr lang="nl-NL" dirty="0"/>
          </a:p>
        </p:txBody>
      </p:sp>
      <p:grpSp>
        <p:nvGrpSpPr>
          <p:cNvPr id="7" name="Group 6"/>
          <p:cNvGrpSpPr/>
          <p:nvPr/>
        </p:nvGrpSpPr>
        <p:grpSpPr>
          <a:xfrm>
            <a:off x="7437436" y="160942"/>
            <a:ext cx="4287526" cy="4056260"/>
            <a:chOff x="5075236" y="220662"/>
            <a:chExt cx="4287526" cy="4056260"/>
          </a:xfrm>
          <a:effectLst>
            <a:outerShdw blurRad="190500" algn="ctr" rotWithShape="0">
              <a:srgbClr val="000000">
                <a:alpha val="70000"/>
              </a:srgbClr>
            </a:outerShdw>
          </a:effectLst>
        </p:grpSpPr>
        <p:pic>
          <p:nvPicPr>
            <p:cNvPr id="8" name="Picture 7"/>
            <p:cNvPicPr>
              <a:picLocks noChangeAspect="1"/>
            </p:cNvPicPr>
            <p:nvPr/>
          </p:nvPicPr>
          <p:blipFill rotWithShape="1">
            <a:blip r:embed="rId2"/>
            <a:srcRect b="93522"/>
            <a:stretch/>
          </p:blipFill>
          <p:spPr>
            <a:xfrm>
              <a:off x="5075237" y="220662"/>
              <a:ext cx="4287525" cy="304800"/>
            </a:xfrm>
            <a:prstGeom prst="rect">
              <a:avLst/>
            </a:prstGeom>
          </p:spPr>
        </p:pic>
        <p:pic>
          <p:nvPicPr>
            <p:cNvPr id="9" name="Picture 8"/>
            <p:cNvPicPr>
              <a:picLocks noChangeAspect="1"/>
            </p:cNvPicPr>
            <p:nvPr/>
          </p:nvPicPr>
          <p:blipFill rotWithShape="1">
            <a:blip r:embed="rId2"/>
            <a:srcRect t="20272"/>
            <a:stretch/>
          </p:blipFill>
          <p:spPr>
            <a:xfrm>
              <a:off x="5075236" y="525462"/>
              <a:ext cx="4287525" cy="3751460"/>
            </a:xfrm>
            <a:prstGeom prst="rect">
              <a:avLst/>
            </a:prstGeom>
          </p:spPr>
        </p:pic>
      </p:grpSp>
      <p:pic>
        <p:nvPicPr>
          <p:cNvPr id="10" name="Picture 9"/>
          <p:cNvPicPr>
            <a:picLocks noChangeAspect="1"/>
          </p:cNvPicPr>
          <p:nvPr/>
        </p:nvPicPr>
        <p:blipFill>
          <a:blip r:embed="rId3"/>
          <a:stretch>
            <a:fillRect/>
          </a:stretch>
        </p:blipFill>
        <p:spPr>
          <a:xfrm>
            <a:off x="7437436" y="4367481"/>
            <a:ext cx="4287526" cy="2151474"/>
          </a:xfrm>
          <a:prstGeom prst="rect">
            <a:avLst/>
          </a:prstGeom>
          <a:effectLst>
            <a:outerShdw blurRad="190500" algn="ctr" rotWithShape="0">
              <a:srgbClr val="000000">
                <a:alpha val="70000"/>
              </a:srgbClr>
            </a:outerShdw>
          </a:effectLst>
        </p:spPr>
      </p:pic>
      <p:sp>
        <p:nvSpPr>
          <p:cNvPr id="12" name="Rectangle 11"/>
          <p:cNvSpPr/>
          <p:nvPr/>
        </p:nvSpPr>
        <p:spPr bwMode="auto">
          <a:xfrm>
            <a:off x="7208837" y="204550"/>
            <a:ext cx="4724400" cy="625712"/>
          </a:xfrm>
          <a:prstGeom prst="rect">
            <a:avLst/>
          </a:prstGeom>
          <a:solidFill>
            <a:schemeClr val="accent1">
              <a:lumMod val="40000"/>
              <a:lumOff val="6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208837" y="4342771"/>
            <a:ext cx="4724400" cy="1135691"/>
          </a:xfrm>
          <a:prstGeom prst="rect">
            <a:avLst/>
          </a:prstGeom>
          <a:solidFill>
            <a:schemeClr val="accent1">
              <a:lumMod val="40000"/>
              <a:lumOff val="6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13"/>
          <p:cNvSpPr/>
          <p:nvPr/>
        </p:nvSpPr>
        <p:spPr bwMode="auto">
          <a:xfrm>
            <a:off x="10561637" y="906462"/>
            <a:ext cx="1600201" cy="3063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smtClean="0">
                <a:gradFill>
                  <a:gsLst>
                    <a:gs pos="0">
                      <a:srgbClr val="FFFFFF"/>
                    </a:gs>
                    <a:gs pos="100000">
                      <a:srgbClr val="FFFFFF"/>
                    </a:gs>
                  </a:gsLst>
                  <a:lin ang="5400000" scaled="0"/>
                </a:gradFill>
                <a:ea typeface="Segoe UI" pitchFamily="34" charset="0"/>
                <a:cs typeface="Segoe UI" pitchFamily="34" charset="0"/>
              </a:rPr>
              <a:t>Silverlight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p:cNvSpPr/>
          <p:nvPr/>
        </p:nvSpPr>
        <p:spPr bwMode="auto">
          <a:xfrm>
            <a:off x="10561636" y="4514552"/>
            <a:ext cx="1600201" cy="306387"/>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WinRT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204883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Assets</a:t>
            </a:r>
            <a:endParaRPr lang="nl-NL" dirty="0"/>
          </a:p>
        </p:txBody>
      </p:sp>
      <p:sp>
        <p:nvSpPr>
          <p:cNvPr id="3" name="Text Placeholder 2"/>
          <p:cNvSpPr>
            <a:spLocks noGrp="1"/>
          </p:cNvSpPr>
          <p:nvPr>
            <p:ph type="body" sz="quarter" idx="10"/>
          </p:nvPr>
        </p:nvSpPr>
        <p:spPr>
          <a:xfrm>
            <a:off x="274638" y="1212850"/>
            <a:ext cx="6723558" cy="4216539"/>
          </a:xfrm>
        </p:spPr>
        <p:txBody>
          <a:bodyPr/>
          <a:lstStyle/>
          <a:p>
            <a:r>
              <a:rPr lang="en-US" dirty="0" err="1" smtClean="0"/>
              <a:t>Icono</a:t>
            </a:r>
            <a:r>
              <a:rPr lang="en-US" dirty="0" smtClean="0"/>
              <a:t>/Tile</a:t>
            </a:r>
          </a:p>
          <a:p>
            <a:pPr lvl="1"/>
            <a:r>
              <a:rPr lang="en-US" dirty="0" smtClean="0"/>
              <a:t>Para Apps Silverlight apps </a:t>
            </a:r>
            <a:r>
              <a:rPr lang="en-US" dirty="0" err="1" smtClean="0"/>
              <a:t>puedes</a:t>
            </a:r>
            <a:r>
              <a:rPr lang="en-US" dirty="0" smtClean="0"/>
              <a:t> definer el </a:t>
            </a:r>
            <a:r>
              <a:rPr lang="en-US" dirty="0" err="1" smtClean="0"/>
              <a:t>icono</a:t>
            </a:r>
            <a:r>
              <a:rPr lang="en-US" dirty="0" smtClean="0"/>
              <a:t>, </a:t>
            </a:r>
            <a:r>
              <a:rPr lang="en-US" dirty="0" err="1" smtClean="0"/>
              <a:t>plantilla</a:t>
            </a:r>
            <a:r>
              <a:rPr lang="en-US" dirty="0" smtClean="0"/>
              <a:t> del Tile e </a:t>
            </a:r>
            <a:r>
              <a:rPr lang="en-US" dirty="0" err="1" smtClean="0"/>
              <a:t>imágenes</a:t>
            </a:r>
            <a:r>
              <a:rPr lang="en-US" dirty="0" smtClean="0"/>
              <a:t> </a:t>
            </a:r>
            <a:r>
              <a:rPr lang="en-US" dirty="0" err="1" smtClean="0"/>
              <a:t>desde</a:t>
            </a:r>
            <a:r>
              <a:rPr lang="en-US" dirty="0" smtClean="0"/>
              <a:t> la </a:t>
            </a:r>
            <a:r>
              <a:rPr lang="en-US" dirty="0" err="1" smtClean="0"/>
              <a:t>pestaña</a:t>
            </a:r>
            <a:r>
              <a:rPr lang="en-US" dirty="0" smtClean="0"/>
              <a:t> </a:t>
            </a:r>
            <a:r>
              <a:rPr lang="en-US" dirty="0" err="1" smtClean="0"/>
              <a:t>Aplicación</a:t>
            </a:r>
            <a:endParaRPr lang="en-US" dirty="0" smtClean="0"/>
          </a:p>
          <a:p>
            <a:r>
              <a:rPr lang="en-US" dirty="0" smtClean="0"/>
              <a:t>Assets </a:t>
            </a:r>
            <a:r>
              <a:rPr lang="en-US" dirty="0" err="1" smtClean="0"/>
              <a:t>Visuales</a:t>
            </a:r>
            <a:endParaRPr lang="en-US" dirty="0" smtClean="0"/>
          </a:p>
          <a:p>
            <a:pPr lvl="1"/>
            <a:r>
              <a:rPr lang="en-US" dirty="0" smtClean="0"/>
              <a:t>Para Apps Windows Runtime </a:t>
            </a:r>
            <a:r>
              <a:rPr lang="en-US" dirty="0" err="1" smtClean="0"/>
              <a:t>estan</a:t>
            </a:r>
            <a:r>
              <a:rPr lang="en-US" dirty="0" smtClean="0"/>
              <a:t> </a:t>
            </a:r>
            <a:r>
              <a:rPr lang="en-US" dirty="0" err="1" smtClean="0"/>
              <a:t>definidos</a:t>
            </a:r>
            <a:r>
              <a:rPr lang="en-US" dirty="0" smtClean="0"/>
              <a:t> </a:t>
            </a:r>
            <a:r>
              <a:rPr lang="en-US" dirty="0" err="1" smtClean="0"/>
              <a:t>en</a:t>
            </a:r>
            <a:r>
              <a:rPr lang="en-US" dirty="0" smtClean="0"/>
              <a:t> la </a:t>
            </a:r>
            <a:r>
              <a:rPr lang="en-US" dirty="0" err="1" smtClean="0"/>
              <a:t>pestaña</a:t>
            </a:r>
            <a:r>
              <a:rPr lang="en-US" dirty="0" smtClean="0"/>
              <a:t> Visual Assets</a:t>
            </a:r>
          </a:p>
          <a:p>
            <a:r>
              <a:rPr lang="en-US" dirty="0" smtClean="0"/>
              <a:t>Splash Screen</a:t>
            </a:r>
          </a:p>
          <a:p>
            <a:pPr lvl="1"/>
            <a:r>
              <a:rPr lang="en-US" dirty="0" smtClean="0"/>
              <a:t>Para Apps Windows Runtime la Splash Screen se define </a:t>
            </a:r>
            <a:r>
              <a:rPr lang="en-US" dirty="0" err="1" smtClean="0"/>
              <a:t>en</a:t>
            </a:r>
            <a:r>
              <a:rPr lang="en-US" dirty="0" smtClean="0"/>
              <a:t> </a:t>
            </a:r>
            <a:r>
              <a:rPr lang="en-US" dirty="0" err="1" smtClean="0"/>
              <a:t>AppXManifest</a:t>
            </a:r>
            <a:r>
              <a:rPr lang="en-US" dirty="0" smtClean="0"/>
              <a:t> y para Apps Silverlight </a:t>
            </a:r>
            <a:r>
              <a:rPr lang="en-US" dirty="0" err="1" smtClean="0"/>
              <a:t>puedes</a:t>
            </a:r>
            <a:r>
              <a:rPr lang="en-US" dirty="0" smtClean="0"/>
              <a:t> </a:t>
            </a:r>
            <a:r>
              <a:rPr lang="en-US" dirty="0" err="1" smtClean="0"/>
              <a:t>incluir</a:t>
            </a:r>
            <a:r>
              <a:rPr lang="en-US" dirty="0" smtClean="0"/>
              <a:t> un </a:t>
            </a:r>
            <a:r>
              <a:rPr lang="en-US" dirty="0" err="1" smtClean="0"/>
              <a:t>fichero</a:t>
            </a:r>
            <a:r>
              <a:rPr lang="en-US" dirty="0" smtClean="0"/>
              <a:t> SplashScreen.jpg </a:t>
            </a:r>
            <a:r>
              <a:rPr lang="en-US" dirty="0" err="1" smtClean="0"/>
              <a:t>en</a:t>
            </a:r>
            <a:r>
              <a:rPr lang="en-US" dirty="0" smtClean="0"/>
              <a:t> la </a:t>
            </a:r>
            <a:r>
              <a:rPr lang="en-US" dirty="0" err="1" smtClean="0"/>
              <a:t>raíz</a:t>
            </a:r>
            <a:r>
              <a:rPr lang="en-US" dirty="0" smtClean="0"/>
              <a:t> del </a:t>
            </a:r>
            <a:r>
              <a:rPr lang="en-US" dirty="0" err="1" smtClean="0"/>
              <a:t>proyecto</a:t>
            </a:r>
            <a:endParaRPr lang="nl-NL" dirty="0"/>
          </a:p>
        </p:txBody>
      </p:sp>
      <p:grpSp>
        <p:nvGrpSpPr>
          <p:cNvPr id="11" name="Group 10"/>
          <p:cNvGrpSpPr/>
          <p:nvPr/>
        </p:nvGrpSpPr>
        <p:grpSpPr>
          <a:xfrm>
            <a:off x="7437436" y="295274"/>
            <a:ext cx="4287526" cy="2532260"/>
            <a:chOff x="7437436" y="754062"/>
            <a:chExt cx="4287526" cy="2532260"/>
          </a:xfrm>
          <a:effectLst>
            <a:outerShdw blurRad="190500" algn="ctr" rotWithShape="0">
              <a:srgbClr val="000000">
                <a:alpha val="70000"/>
              </a:srgbClr>
            </a:outerShdw>
          </a:effectLst>
        </p:grpSpPr>
        <p:pic>
          <p:nvPicPr>
            <p:cNvPr id="9" name="Picture 8"/>
            <p:cNvPicPr>
              <a:picLocks noChangeAspect="1"/>
            </p:cNvPicPr>
            <p:nvPr/>
          </p:nvPicPr>
          <p:blipFill rotWithShape="1">
            <a:blip r:embed="rId2"/>
            <a:srcRect t="25472" b="51856"/>
            <a:stretch/>
          </p:blipFill>
          <p:spPr>
            <a:xfrm>
              <a:off x="7437437" y="754062"/>
              <a:ext cx="4287525" cy="1066800"/>
            </a:xfrm>
            <a:prstGeom prst="rect">
              <a:avLst/>
            </a:prstGeom>
          </p:spPr>
        </p:pic>
        <p:pic>
          <p:nvPicPr>
            <p:cNvPr id="14" name="Picture 13"/>
            <p:cNvPicPr>
              <a:picLocks noChangeAspect="1"/>
            </p:cNvPicPr>
            <p:nvPr/>
          </p:nvPicPr>
          <p:blipFill rotWithShape="1">
            <a:blip r:embed="rId2"/>
            <a:srcRect t="78572"/>
            <a:stretch/>
          </p:blipFill>
          <p:spPr>
            <a:xfrm>
              <a:off x="7437436" y="2278062"/>
              <a:ext cx="4287525" cy="1008260"/>
            </a:xfrm>
            <a:prstGeom prst="rect">
              <a:avLst/>
            </a:prstGeom>
          </p:spPr>
        </p:pic>
        <p:pic>
          <p:nvPicPr>
            <p:cNvPr id="17" name="Picture 16"/>
            <p:cNvPicPr>
              <a:picLocks noChangeAspect="1"/>
            </p:cNvPicPr>
            <p:nvPr/>
          </p:nvPicPr>
          <p:blipFill rotWithShape="1">
            <a:blip r:embed="rId2"/>
            <a:srcRect t="61100" b="27565"/>
            <a:stretch/>
          </p:blipFill>
          <p:spPr>
            <a:xfrm>
              <a:off x="7437436" y="1744662"/>
              <a:ext cx="4287525" cy="533400"/>
            </a:xfrm>
            <a:prstGeom prst="rect">
              <a:avLst/>
            </a:prstGeom>
          </p:spPr>
        </p:pic>
      </p:grpSp>
      <p:grpSp>
        <p:nvGrpSpPr>
          <p:cNvPr id="7" name="Group 6"/>
          <p:cNvGrpSpPr/>
          <p:nvPr/>
        </p:nvGrpSpPr>
        <p:grpSpPr>
          <a:xfrm>
            <a:off x="7437436" y="2963862"/>
            <a:ext cx="4283635" cy="3886200"/>
            <a:chOff x="7441326" y="2827535"/>
            <a:chExt cx="4283635" cy="3886200"/>
          </a:xfrm>
        </p:grpSpPr>
        <p:pic>
          <p:nvPicPr>
            <p:cNvPr id="18" name="Picture 17"/>
            <p:cNvPicPr>
              <a:picLocks noChangeAspect="1"/>
            </p:cNvPicPr>
            <p:nvPr/>
          </p:nvPicPr>
          <p:blipFill rotWithShape="1">
            <a:blip r:embed="rId3"/>
            <a:srcRect b="24327"/>
            <a:stretch/>
          </p:blipFill>
          <p:spPr>
            <a:xfrm>
              <a:off x="7441326" y="2827535"/>
              <a:ext cx="4283635" cy="3886200"/>
            </a:xfrm>
            <a:prstGeom prst="rect">
              <a:avLst/>
            </a:prstGeom>
            <a:effectLst>
              <a:outerShdw blurRad="190500" algn="ctr" rotWithShape="0">
                <a:srgbClr val="000000">
                  <a:alpha val="70000"/>
                </a:srgbClr>
              </a:outerShdw>
            </a:effectLst>
          </p:spPr>
        </p:pic>
        <p:sp>
          <p:nvSpPr>
            <p:cNvPr id="20" name="Rectangle 19"/>
            <p:cNvSpPr/>
            <p:nvPr/>
          </p:nvSpPr>
          <p:spPr bwMode="auto">
            <a:xfrm>
              <a:off x="9129835" y="2839536"/>
              <a:ext cx="2594352" cy="152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5" name="Rounded Rectangle 14"/>
          <p:cNvSpPr/>
          <p:nvPr/>
        </p:nvSpPr>
        <p:spPr bwMode="auto">
          <a:xfrm>
            <a:off x="10561637" y="906462"/>
            <a:ext cx="1600201" cy="3063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smtClean="0">
                <a:gradFill>
                  <a:gsLst>
                    <a:gs pos="0">
                      <a:srgbClr val="FFFFFF"/>
                    </a:gs>
                    <a:gs pos="100000">
                      <a:srgbClr val="FFFFFF"/>
                    </a:gs>
                  </a:gsLst>
                  <a:lin ang="5400000" scaled="0"/>
                </a:gradFill>
                <a:ea typeface="Segoe UI" pitchFamily="34" charset="0"/>
                <a:cs typeface="Segoe UI" pitchFamily="34" charset="0"/>
              </a:rPr>
              <a:t>Silverlight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15"/>
          <p:cNvSpPr/>
          <p:nvPr/>
        </p:nvSpPr>
        <p:spPr bwMode="auto">
          <a:xfrm>
            <a:off x="10561636" y="4514552"/>
            <a:ext cx="1600201" cy="306387"/>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WinRT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996576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547028"/>
            <a:ext cx="11189653" cy="660855"/>
          </a:xfrm>
        </p:spPr>
        <p:txBody>
          <a:bodyPr/>
          <a:lstStyle/>
          <a:p>
            <a:r>
              <a:rPr lang="en-US" sz="4399" dirty="0">
                <a:latin typeface="+mn-lt"/>
              </a:rPr>
              <a:t>Agenda</a:t>
            </a:r>
          </a:p>
        </p:txBody>
      </p:sp>
      <p:sp>
        <p:nvSpPr>
          <p:cNvPr id="6" name="Text Placeholder 4"/>
          <p:cNvSpPr>
            <a:spLocks noGrp="1"/>
          </p:cNvSpPr>
          <p:nvPr/>
        </p:nvSpPr>
        <p:spPr>
          <a:xfrm>
            <a:off x="623411" y="1708491"/>
            <a:ext cx="11616109" cy="3992033"/>
          </a:xfrm>
          <a:prstGeom prst="rect">
            <a:avLst/>
          </a:prstGeom>
        </p:spPr>
        <p:txBody>
          <a:bodyPr vert="horz" lIns="124347" tIns="0" rIns="124347" bIns="62174" rtlCol="0">
            <a:normAutofit fontScale="85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00" dirty="0" err="1" smtClean="0">
                <a:solidFill>
                  <a:schemeClr val="tx1">
                    <a:lumMod val="50000"/>
                  </a:schemeClr>
                </a:solidFill>
              </a:rPr>
              <a:t>Monetización</a:t>
            </a:r>
            <a:r>
              <a:rPr lang="en-US" sz="3900" dirty="0" smtClean="0">
                <a:solidFill>
                  <a:schemeClr val="tx1">
                    <a:lumMod val="50000"/>
                  </a:schemeClr>
                </a:solidFill>
              </a:rPr>
              <a:t> de </a:t>
            </a:r>
            <a:r>
              <a:rPr lang="en-US" sz="3900" dirty="0" err="1" smtClean="0">
                <a:solidFill>
                  <a:schemeClr val="tx1">
                    <a:lumMod val="50000"/>
                  </a:schemeClr>
                </a:solidFill>
              </a:rPr>
              <a:t>Aplicaciones</a:t>
            </a:r>
            <a:r>
              <a:rPr lang="en-US" sz="3900" dirty="0" smtClean="0">
                <a:solidFill>
                  <a:schemeClr val="tx1">
                    <a:lumMod val="50000"/>
                  </a:schemeClr>
                </a:solidFill>
              </a:rPr>
              <a:t> </a:t>
            </a:r>
            <a:r>
              <a:rPr lang="en-US" sz="3900" dirty="0" err="1" smtClean="0">
                <a:solidFill>
                  <a:schemeClr val="tx1">
                    <a:lumMod val="50000"/>
                  </a:schemeClr>
                </a:solidFill>
              </a:rPr>
              <a:t>Universales</a:t>
            </a:r>
            <a:endParaRPr lang="en-US" sz="3900" dirty="0">
              <a:solidFill>
                <a:schemeClr val="tx1">
                  <a:lumMod val="50000"/>
                </a:schemeClr>
              </a:solidFill>
            </a:endParaRPr>
          </a:p>
          <a:p>
            <a:pPr lvl="1"/>
            <a:r>
              <a:rPr lang="en-US" sz="2176" dirty="0">
                <a:solidFill>
                  <a:schemeClr val="tx1">
                    <a:lumMod val="50000"/>
                  </a:schemeClr>
                </a:solidFill>
              </a:rPr>
              <a:t>	</a:t>
            </a:r>
            <a:r>
              <a:rPr lang="en-US" sz="2176" dirty="0" smtClean="0">
                <a:solidFill>
                  <a:schemeClr val="tx1">
                    <a:lumMod val="50000"/>
                  </a:schemeClr>
                </a:solidFill>
              </a:rPr>
              <a:t>Apps de Pago</a:t>
            </a:r>
          </a:p>
          <a:p>
            <a:pPr lvl="1"/>
            <a:r>
              <a:rPr lang="en-US" sz="2176" dirty="0">
                <a:solidFill>
                  <a:schemeClr val="tx1">
                    <a:lumMod val="50000"/>
                  </a:schemeClr>
                </a:solidFill>
              </a:rPr>
              <a:t>	</a:t>
            </a:r>
            <a:r>
              <a:rPr lang="en-US" sz="2176" dirty="0" smtClean="0">
                <a:solidFill>
                  <a:schemeClr val="tx1">
                    <a:lumMod val="50000"/>
                  </a:schemeClr>
                </a:solidFill>
              </a:rPr>
              <a:t>Trial</a:t>
            </a:r>
          </a:p>
          <a:p>
            <a:pPr lvl="1"/>
            <a:r>
              <a:rPr lang="en-US" sz="2176" dirty="0">
                <a:solidFill>
                  <a:schemeClr val="tx1">
                    <a:lumMod val="50000"/>
                  </a:schemeClr>
                </a:solidFill>
              </a:rPr>
              <a:t>	</a:t>
            </a:r>
            <a:r>
              <a:rPr lang="en-US" sz="2176" dirty="0" smtClean="0">
                <a:solidFill>
                  <a:schemeClr val="tx1">
                    <a:lumMod val="50000"/>
                  </a:schemeClr>
                </a:solidFill>
              </a:rPr>
              <a:t>IAP</a:t>
            </a:r>
          </a:p>
          <a:p>
            <a:pPr lvl="1"/>
            <a:r>
              <a:rPr lang="en-US" sz="2176" dirty="0">
                <a:solidFill>
                  <a:schemeClr val="tx1">
                    <a:lumMod val="50000"/>
                  </a:schemeClr>
                </a:solidFill>
              </a:rPr>
              <a:t>	</a:t>
            </a:r>
            <a:r>
              <a:rPr lang="en-US" sz="2176" dirty="0" err="1" smtClean="0">
                <a:solidFill>
                  <a:schemeClr val="tx1">
                    <a:lumMod val="50000"/>
                  </a:schemeClr>
                </a:solidFill>
              </a:rPr>
              <a:t>Publicidad</a:t>
            </a:r>
            <a:endParaRPr lang="en-US" sz="2176" dirty="0">
              <a:solidFill>
                <a:schemeClr val="tx1">
                  <a:lumMod val="50000"/>
                </a:schemeClr>
              </a:solidFill>
            </a:endParaRPr>
          </a:p>
          <a:p>
            <a:pPr lvl="1"/>
            <a:r>
              <a:rPr lang="en-US" sz="3900" dirty="0" err="1" smtClean="0">
                <a:solidFill>
                  <a:schemeClr val="tx1">
                    <a:lumMod val="50000"/>
                  </a:schemeClr>
                </a:solidFill>
              </a:rPr>
              <a:t>Publicación</a:t>
            </a:r>
            <a:r>
              <a:rPr lang="en-US" sz="3900" dirty="0" smtClean="0">
                <a:solidFill>
                  <a:schemeClr val="tx1">
                    <a:lumMod val="50000"/>
                  </a:schemeClr>
                </a:solidFill>
              </a:rPr>
              <a:t> de </a:t>
            </a:r>
            <a:r>
              <a:rPr lang="en-US" sz="3900" dirty="0" err="1" smtClean="0">
                <a:solidFill>
                  <a:schemeClr val="tx1">
                    <a:lumMod val="50000"/>
                  </a:schemeClr>
                </a:solidFill>
              </a:rPr>
              <a:t>Aplicaciones</a:t>
            </a:r>
            <a:r>
              <a:rPr lang="en-US" sz="3900" dirty="0" smtClean="0">
                <a:solidFill>
                  <a:schemeClr val="tx1">
                    <a:lumMod val="50000"/>
                  </a:schemeClr>
                </a:solidFill>
              </a:rPr>
              <a:t> </a:t>
            </a:r>
            <a:r>
              <a:rPr lang="en-US" sz="3900" dirty="0" err="1" smtClean="0">
                <a:solidFill>
                  <a:schemeClr val="tx1">
                    <a:lumMod val="50000"/>
                  </a:schemeClr>
                </a:solidFill>
              </a:rPr>
              <a:t>Universales</a:t>
            </a:r>
            <a:endParaRPr lang="en-US" sz="3900" dirty="0">
              <a:solidFill>
                <a:schemeClr val="tx1">
                  <a:lumMod val="50000"/>
                </a:schemeClr>
              </a:solidFill>
            </a:endParaRPr>
          </a:p>
          <a:p>
            <a:pPr lvl="1"/>
            <a:r>
              <a:rPr lang="en-US" sz="3900" dirty="0">
                <a:solidFill>
                  <a:schemeClr val="tx1">
                    <a:lumMod val="50000"/>
                  </a:schemeClr>
                </a:solidFill>
              </a:rPr>
              <a:t>	</a:t>
            </a:r>
            <a:r>
              <a:rPr lang="en-US" sz="2176" dirty="0" err="1" smtClean="0">
                <a:solidFill>
                  <a:schemeClr val="tx1">
                    <a:lumMod val="50000"/>
                  </a:schemeClr>
                </a:solidFill>
              </a:rPr>
              <a:t>Reserva</a:t>
            </a:r>
            <a:r>
              <a:rPr lang="en-US" sz="2176" dirty="0" smtClean="0">
                <a:solidFill>
                  <a:schemeClr val="tx1">
                    <a:lumMod val="50000"/>
                  </a:schemeClr>
                </a:solidFill>
              </a:rPr>
              <a:t> de </a:t>
            </a:r>
            <a:r>
              <a:rPr lang="en-US" sz="2176" dirty="0" err="1" smtClean="0">
                <a:solidFill>
                  <a:schemeClr val="tx1">
                    <a:lumMod val="50000"/>
                  </a:schemeClr>
                </a:solidFill>
              </a:rPr>
              <a:t>nombre</a:t>
            </a:r>
            <a:endParaRPr lang="en-US" sz="2176" dirty="0" smtClean="0">
              <a:solidFill>
                <a:schemeClr val="tx1">
                  <a:lumMod val="50000"/>
                </a:schemeClr>
              </a:solidFill>
            </a:endParaRPr>
          </a:p>
          <a:p>
            <a:pPr lvl="1"/>
            <a:r>
              <a:rPr lang="en-US" sz="2176" dirty="0">
                <a:solidFill>
                  <a:schemeClr val="tx1">
                    <a:lumMod val="50000"/>
                  </a:schemeClr>
                </a:solidFill>
              </a:rPr>
              <a:t>	</a:t>
            </a:r>
            <a:r>
              <a:rPr lang="en-US" sz="2176" dirty="0" err="1" smtClean="0">
                <a:solidFill>
                  <a:schemeClr val="tx1">
                    <a:lumMod val="50000"/>
                  </a:schemeClr>
                </a:solidFill>
              </a:rPr>
              <a:t>Creación</a:t>
            </a:r>
            <a:r>
              <a:rPr lang="en-US" sz="2176" dirty="0" smtClean="0">
                <a:solidFill>
                  <a:schemeClr val="tx1">
                    <a:lumMod val="50000"/>
                  </a:schemeClr>
                </a:solidFill>
              </a:rPr>
              <a:t> de </a:t>
            </a:r>
            <a:r>
              <a:rPr lang="en-US" sz="2176" dirty="0" err="1" smtClean="0">
                <a:solidFill>
                  <a:schemeClr val="tx1">
                    <a:lumMod val="50000"/>
                  </a:schemeClr>
                </a:solidFill>
              </a:rPr>
              <a:t>paquete</a:t>
            </a:r>
            <a:endParaRPr lang="en-US" sz="2176" dirty="0" smtClean="0">
              <a:solidFill>
                <a:schemeClr val="tx1">
                  <a:lumMod val="50000"/>
                </a:schemeClr>
              </a:solidFill>
            </a:endParaRPr>
          </a:p>
          <a:p>
            <a:pPr lvl="1"/>
            <a:r>
              <a:rPr lang="en-US" sz="2176" dirty="0">
                <a:solidFill>
                  <a:schemeClr val="tx1">
                    <a:lumMod val="50000"/>
                  </a:schemeClr>
                </a:solidFill>
              </a:rPr>
              <a:t>	</a:t>
            </a:r>
            <a:r>
              <a:rPr lang="en-US" sz="2176" dirty="0" err="1" smtClean="0">
                <a:solidFill>
                  <a:schemeClr val="tx1">
                    <a:lumMod val="50000"/>
                  </a:schemeClr>
                </a:solidFill>
              </a:rPr>
              <a:t>Publicación</a:t>
            </a:r>
            <a:endParaRPr lang="en-US" sz="2176" dirty="0" smtClean="0">
              <a:solidFill>
                <a:schemeClr val="tx1">
                  <a:lumMod val="50000"/>
                </a:schemeClr>
              </a:solidFill>
            </a:endParaRPr>
          </a:p>
          <a:p>
            <a:pPr lvl="1"/>
            <a:r>
              <a:rPr lang="en-US" sz="4200" dirty="0" err="1" smtClean="0">
                <a:solidFill>
                  <a:schemeClr val="tx1">
                    <a:lumMod val="50000"/>
                  </a:schemeClr>
                </a:solidFill>
              </a:rPr>
              <a:t>Analíticas</a:t>
            </a:r>
            <a:r>
              <a:rPr lang="en-US" sz="4200" dirty="0" smtClean="0">
                <a:solidFill>
                  <a:schemeClr val="tx1">
                    <a:lumMod val="50000"/>
                  </a:schemeClr>
                </a:solidFill>
              </a:rPr>
              <a:t> de </a:t>
            </a:r>
            <a:r>
              <a:rPr lang="en-US" sz="4200" dirty="0" err="1" smtClean="0">
                <a:solidFill>
                  <a:schemeClr val="tx1">
                    <a:lumMod val="50000"/>
                  </a:schemeClr>
                </a:solidFill>
              </a:rPr>
              <a:t>Aplicaciones</a:t>
            </a:r>
            <a:r>
              <a:rPr lang="en-US" sz="4200" dirty="0" smtClean="0">
                <a:solidFill>
                  <a:schemeClr val="tx1">
                    <a:lumMod val="50000"/>
                  </a:schemeClr>
                </a:solidFill>
              </a:rPr>
              <a:t> </a:t>
            </a:r>
            <a:r>
              <a:rPr lang="en-US" sz="4200" dirty="0" err="1">
                <a:solidFill>
                  <a:schemeClr val="tx1">
                    <a:lumMod val="50000"/>
                  </a:schemeClr>
                </a:solidFill>
              </a:rPr>
              <a:t>Universales</a:t>
            </a:r>
            <a:endParaRPr lang="en-US" sz="4200" dirty="0">
              <a:solidFill>
                <a:schemeClr val="tx1">
                  <a:lumMod val="50000"/>
                </a:schemeClr>
              </a:solidFill>
            </a:endParaRPr>
          </a:p>
          <a:p>
            <a:pPr lvl="1"/>
            <a:endParaRPr lang="en-US" sz="4896" dirty="0">
              <a:solidFill>
                <a:schemeClr val="tx1">
                  <a:lumMod val="50000"/>
                </a:schemeClr>
              </a:solidFill>
            </a:endParaRPr>
          </a:p>
        </p:txBody>
      </p:sp>
    </p:spTree>
    <p:extLst>
      <p:ext uri="{BB962C8B-B14F-4D97-AF65-F5344CB8AC3E}">
        <p14:creationId xmlns:p14="http://schemas.microsoft.com/office/powerpoint/2010/main" val="13049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Assets de Apps Windows Runtime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020050"/>
              </p:ext>
            </p:extLst>
          </p:nvPr>
        </p:nvGraphicFramePr>
        <p:xfrm>
          <a:off x="350838" y="1516062"/>
          <a:ext cx="11734798" cy="3810002"/>
        </p:xfrm>
        <a:graphic>
          <a:graphicData uri="http://schemas.openxmlformats.org/drawingml/2006/table">
            <a:tbl>
              <a:tblPr firstRow="1" bandRow="1">
                <a:tableStyleId>{6E25E649-3F16-4E02-A733-19D2CDBF48F0}</a:tableStyleId>
              </a:tblPr>
              <a:tblGrid>
                <a:gridCol w="4196868"/>
                <a:gridCol w="1867194"/>
                <a:gridCol w="1706279"/>
                <a:gridCol w="1744362"/>
                <a:gridCol w="2220095"/>
              </a:tblGrid>
              <a:tr h="1016729">
                <a:tc>
                  <a:txBody>
                    <a:bodyPr/>
                    <a:lstStyle/>
                    <a:p>
                      <a:pPr algn="ctr"/>
                      <a:r>
                        <a:rPr lang="en-US" sz="2400" b="0" dirty="0" smtClean="0">
                          <a:latin typeface="+mj-lt"/>
                        </a:rPr>
                        <a:t>Asset</a:t>
                      </a:r>
                      <a:endParaRPr lang="en-US" sz="2400" b="0" dirty="0">
                        <a:latin typeface="+mj-lt"/>
                      </a:endParaRPr>
                    </a:p>
                  </a:txBody>
                  <a:tcPr anchor="ctr"/>
                </a:tc>
                <a:tc>
                  <a:txBody>
                    <a:bodyPr/>
                    <a:lstStyle/>
                    <a:p>
                      <a:pPr algn="ctr"/>
                      <a:r>
                        <a:rPr lang="en-US" sz="2400" b="0" dirty="0" err="1" smtClean="0">
                          <a:latin typeface="+mj-lt"/>
                        </a:rPr>
                        <a:t>Nombre</a:t>
                      </a:r>
                      <a:endParaRPr lang="en-US" sz="2400" b="0" dirty="0">
                        <a:latin typeface="+mj-lt"/>
                      </a:endParaRPr>
                    </a:p>
                  </a:txBody>
                  <a:tcPr anchor="ctr"/>
                </a:tc>
                <a:tc>
                  <a:txBody>
                    <a:bodyPr/>
                    <a:lstStyle/>
                    <a:p>
                      <a:pPr algn="ctr"/>
                      <a:r>
                        <a:rPr lang="en-US" sz="2400" b="0" dirty="0" smtClean="0">
                          <a:latin typeface="+mj-lt"/>
                        </a:rPr>
                        <a:t>100%</a:t>
                      </a:r>
                      <a:endParaRPr lang="en-US" sz="2400" b="0" dirty="0">
                        <a:latin typeface="+mj-lt"/>
                      </a:endParaRPr>
                    </a:p>
                  </a:txBody>
                  <a:tcPr anchor="ctr"/>
                </a:tc>
                <a:tc>
                  <a:txBody>
                    <a:bodyPr/>
                    <a:lstStyle/>
                    <a:p>
                      <a:pPr algn="ctr"/>
                      <a:r>
                        <a:rPr lang="en-US" sz="2400" b="0" dirty="0" smtClean="0">
                          <a:latin typeface="+mj-lt"/>
                        </a:rPr>
                        <a:t>140%</a:t>
                      </a:r>
                      <a:endParaRPr lang="en-US" sz="2400" b="0" dirty="0">
                        <a:latin typeface="+mj-lt"/>
                      </a:endParaRPr>
                    </a:p>
                  </a:txBody>
                  <a:tcPr anchor="ctr"/>
                </a:tc>
                <a:tc>
                  <a:txBody>
                    <a:bodyPr/>
                    <a:lstStyle/>
                    <a:p>
                      <a:pPr algn="ctr"/>
                      <a:r>
                        <a:rPr lang="en-US" sz="2400" b="0" dirty="0" smtClean="0">
                          <a:latin typeface="+mj-lt"/>
                        </a:rPr>
                        <a:t>240%</a:t>
                      </a:r>
                      <a:endParaRPr lang="en-US" sz="2400" b="0" dirty="0">
                        <a:latin typeface="+mj-lt"/>
                      </a:endParaRPr>
                    </a:p>
                  </a:txBody>
                  <a:tcPr anchor="ctr"/>
                </a:tc>
              </a:tr>
              <a:tr h="399039">
                <a:tc>
                  <a:txBody>
                    <a:bodyPr/>
                    <a:lstStyle/>
                    <a:p>
                      <a:r>
                        <a:rPr lang="en-US" b="1" dirty="0" err="1" smtClean="0">
                          <a:latin typeface="+mj-lt"/>
                        </a:rPr>
                        <a:t>Icono</a:t>
                      </a:r>
                      <a:r>
                        <a:rPr lang="en-US" b="1" dirty="0" smtClean="0">
                          <a:latin typeface="+mj-lt"/>
                        </a:rPr>
                        <a:t> </a:t>
                      </a:r>
                      <a:r>
                        <a:rPr lang="en-US" b="1" dirty="0" err="1" smtClean="0">
                          <a:latin typeface="+mj-lt"/>
                        </a:rPr>
                        <a:t>en</a:t>
                      </a:r>
                      <a:r>
                        <a:rPr lang="en-US" b="1" dirty="0" smtClean="0">
                          <a:latin typeface="+mj-lt"/>
                        </a:rPr>
                        <a:t> el </a:t>
                      </a:r>
                      <a:r>
                        <a:rPr lang="en-US" b="1" dirty="0" err="1" smtClean="0">
                          <a:latin typeface="+mj-lt"/>
                        </a:rPr>
                        <a:t>listado</a:t>
                      </a:r>
                      <a:r>
                        <a:rPr lang="en-US" b="1" dirty="0" smtClean="0">
                          <a:latin typeface="+mj-lt"/>
                        </a:rPr>
                        <a:t> de Apps</a:t>
                      </a:r>
                      <a:endParaRPr lang="en-US" b="1" dirty="0">
                        <a:latin typeface="+mj-lt"/>
                      </a:endParaRPr>
                    </a:p>
                  </a:txBody>
                  <a:tcPr/>
                </a:tc>
                <a:tc>
                  <a:txBody>
                    <a:bodyPr/>
                    <a:lstStyle/>
                    <a:p>
                      <a:pPr algn="ctr"/>
                      <a:r>
                        <a:rPr lang="en-US" baseline="0" dirty="0" smtClean="0">
                          <a:solidFill>
                            <a:schemeClr val="tx1"/>
                          </a:solidFill>
                          <a:latin typeface="+mj-lt"/>
                        </a:rPr>
                        <a:t>Square 44x44</a:t>
                      </a:r>
                      <a:endParaRPr lang="en-US" dirty="0">
                        <a:solidFill>
                          <a:schemeClr val="tx1"/>
                        </a:solidFill>
                        <a:latin typeface="+mj-lt"/>
                      </a:endParaRPr>
                    </a:p>
                  </a:txBody>
                  <a:tcPr/>
                </a:tc>
                <a:tc>
                  <a:txBody>
                    <a:bodyPr/>
                    <a:lstStyle/>
                    <a:p>
                      <a:pPr algn="ctr"/>
                      <a:r>
                        <a:rPr lang="en-US" dirty="0" smtClean="0">
                          <a:solidFill>
                            <a:schemeClr val="tx1"/>
                          </a:solidFill>
                          <a:latin typeface="+mj-lt"/>
                        </a:rPr>
                        <a:t>44x44 </a:t>
                      </a:r>
                      <a:r>
                        <a:rPr lang="en-US" dirty="0" err="1" smtClean="0">
                          <a:solidFill>
                            <a:schemeClr val="tx1"/>
                          </a:solidFill>
                          <a:latin typeface="+mj-lt"/>
                        </a:rPr>
                        <a:t>px</a:t>
                      </a:r>
                      <a:endParaRPr lang="en-US" dirty="0">
                        <a:solidFill>
                          <a:schemeClr val="tx1"/>
                        </a:solidFill>
                        <a:latin typeface="+mj-lt"/>
                      </a:endParaRPr>
                    </a:p>
                  </a:txBody>
                  <a:tcPr/>
                </a:tc>
                <a:tc>
                  <a:txBody>
                    <a:bodyPr/>
                    <a:lstStyle/>
                    <a:p>
                      <a:pPr algn="ctr"/>
                      <a:r>
                        <a:rPr lang="en-US" dirty="0" smtClean="0">
                          <a:solidFill>
                            <a:schemeClr val="tx1"/>
                          </a:solidFill>
                          <a:latin typeface="+mj-lt"/>
                        </a:rPr>
                        <a:t>62x62 </a:t>
                      </a:r>
                      <a:r>
                        <a:rPr lang="en-US" dirty="0" err="1" smtClean="0">
                          <a:solidFill>
                            <a:schemeClr val="tx1"/>
                          </a:solidFill>
                          <a:latin typeface="+mj-lt"/>
                        </a:rPr>
                        <a:t>px</a:t>
                      </a:r>
                      <a:endParaRPr lang="en-US" dirty="0">
                        <a:solidFill>
                          <a:schemeClr val="tx1"/>
                        </a:solidFill>
                        <a:latin typeface="+mj-lt"/>
                      </a:endParaRPr>
                    </a:p>
                  </a:txBody>
                  <a:tcPr/>
                </a:tc>
                <a:tc>
                  <a:txBody>
                    <a:bodyPr/>
                    <a:lstStyle/>
                    <a:p>
                      <a:pPr algn="ctr"/>
                      <a:r>
                        <a:rPr lang="en-US" dirty="0" smtClean="0">
                          <a:solidFill>
                            <a:schemeClr val="tx1"/>
                          </a:solidFill>
                          <a:latin typeface="+mj-lt"/>
                        </a:rPr>
                        <a:t>106x106</a:t>
                      </a:r>
                      <a:r>
                        <a:rPr lang="en-US" baseline="0" dirty="0" smtClean="0">
                          <a:solidFill>
                            <a:schemeClr val="tx1"/>
                          </a:solidFill>
                          <a:latin typeface="+mj-lt"/>
                        </a:rPr>
                        <a:t> </a:t>
                      </a:r>
                      <a:r>
                        <a:rPr lang="en-US" baseline="0" dirty="0" err="1" smtClean="0">
                          <a:solidFill>
                            <a:schemeClr val="tx1"/>
                          </a:solidFill>
                          <a:latin typeface="+mj-lt"/>
                        </a:rPr>
                        <a:t>px</a:t>
                      </a:r>
                      <a:endParaRPr lang="en-US" dirty="0">
                        <a:solidFill>
                          <a:schemeClr val="tx1"/>
                        </a:solidFill>
                        <a:latin typeface="+mj-lt"/>
                      </a:endParaRPr>
                    </a:p>
                  </a:txBody>
                  <a:tcPr/>
                </a:tc>
              </a:tr>
              <a:tr h="399039">
                <a:tc>
                  <a:txBody>
                    <a:bodyPr/>
                    <a:lstStyle/>
                    <a:p>
                      <a:r>
                        <a:rPr lang="en-US" b="1" dirty="0" smtClean="0">
                          <a:latin typeface="+mj-lt"/>
                        </a:rPr>
                        <a:t>Tile </a:t>
                      </a:r>
                      <a:r>
                        <a:rPr lang="en-US" b="1" dirty="0" err="1" smtClean="0">
                          <a:latin typeface="+mj-lt"/>
                        </a:rPr>
                        <a:t>pequeño</a:t>
                      </a:r>
                      <a:endParaRPr lang="en-US" b="1" dirty="0">
                        <a:latin typeface="+mj-lt"/>
                      </a:endParaRPr>
                    </a:p>
                  </a:txBody>
                  <a:tcPr/>
                </a:tc>
                <a:tc>
                  <a:txBody>
                    <a:bodyPr/>
                    <a:lstStyle/>
                    <a:p>
                      <a:pPr algn="ctr"/>
                      <a:r>
                        <a:rPr lang="en-US" dirty="0" smtClean="0">
                          <a:solidFill>
                            <a:schemeClr val="tx1"/>
                          </a:solidFill>
                          <a:latin typeface="+mj-lt"/>
                        </a:rPr>
                        <a:t>Logo 150x150</a:t>
                      </a:r>
                      <a:endParaRPr lang="en-US" b="1" dirty="0">
                        <a:solidFill>
                          <a:schemeClr val="tx1"/>
                        </a:solidFill>
                        <a:latin typeface="+mj-lt"/>
                      </a:endParaRPr>
                    </a:p>
                  </a:txBody>
                  <a:tcPr/>
                </a:tc>
                <a:tc>
                  <a:txBody>
                    <a:bodyPr/>
                    <a:lstStyle/>
                    <a:p>
                      <a:pPr algn="ctr"/>
                      <a:r>
                        <a:rPr lang="en-US" dirty="0" smtClean="0">
                          <a:solidFill>
                            <a:schemeClr val="tx1"/>
                          </a:solidFill>
                          <a:latin typeface="+mj-lt"/>
                        </a:rPr>
                        <a:t>150x150</a:t>
                      </a:r>
                      <a:r>
                        <a:rPr lang="en-US" baseline="0" dirty="0" smtClean="0">
                          <a:solidFill>
                            <a:schemeClr val="tx1"/>
                          </a:solidFill>
                          <a:latin typeface="+mj-lt"/>
                        </a:rPr>
                        <a:t> </a:t>
                      </a:r>
                      <a:r>
                        <a:rPr lang="en-US" baseline="0" dirty="0" err="1" smtClean="0">
                          <a:solidFill>
                            <a:schemeClr val="tx1"/>
                          </a:solidFill>
                          <a:latin typeface="+mj-lt"/>
                        </a:rPr>
                        <a:t>px</a:t>
                      </a:r>
                      <a:endParaRPr lang="en-US" b="1" dirty="0">
                        <a:solidFill>
                          <a:schemeClr val="tx1"/>
                        </a:solidFill>
                        <a:latin typeface="+mj-lt"/>
                      </a:endParaRPr>
                    </a:p>
                  </a:txBody>
                  <a:tcPr/>
                </a:tc>
                <a:tc>
                  <a:txBody>
                    <a:bodyPr/>
                    <a:lstStyle/>
                    <a:p>
                      <a:pPr algn="ctr"/>
                      <a:r>
                        <a:rPr lang="en-US" dirty="0" smtClean="0">
                          <a:solidFill>
                            <a:schemeClr val="tx1"/>
                          </a:solidFill>
                          <a:latin typeface="+mj-lt"/>
                        </a:rPr>
                        <a:t>210x210 </a:t>
                      </a:r>
                      <a:r>
                        <a:rPr lang="en-US" dirty="0" err="1" smtClean="0">
                          <a:solidFill>
                            <a:schemeClr val="tx1"/>
                          </a:solidFill>
                          <a:latin typeface="+mj-lt"/>
                        </a:rPr>
                        <a:t>px</a:t>
                      </a:r>
                      <a:endParaRPr lang="en-US" dirty="0">
                        <a:solidFill>
                          <a:schemeClr val="tx1"/>
                        </a:solidFill>
                        <a:latin typeface="+mj-lt"/>
                      </a:endParaRPr>
                    </a:p>
                  </a:txBody>
                  <a:tcPr/>
                </a:tc>
                <a:tc>
                  <a:txBody>
                    <a:bodyPr/>
                    <a:lstStyle/>
                    <a:p>
                      <a:pPr algn="ctr"/>
                      <a:r>
                        <a:rPr lang="en-US" dirty="0" smtClean="0">
                          <a:solidFill>
                            <a:schemeClr val="tx1"/>
                          </a:solidFill>
                          <a:latin typeface="+mj-lt"/>
                        </a:rPr>
                        <a:t>360x360</a:t>
                      </a:r>
                      <a:r>
                        <a:rPr lang="en-US" baseline="0" dirty="0" smtClean="0">
                          <a:solidFill>
                            <a:schemeClr val="tx1"/>
                          </a:solidFill>
                          <a:latin typeface="+mj-lt"/>
                        </a:rPr>
                        <a:t> </a:t>
                      </a:r>
                      <a:r>
                        <a:rPr lang="en-US" baseline="0" dirty="0" err="1" smtClean="0">
                          <a:solidFill>
                            <a:schemeClr val="tx1"/>
                          </a:solidFill>
                          <a:latin typeface="+mj-lt"/>
                        </a:rPr>
                        <a:t>px</a:t>
                      </a:r>
                      <a:endParaRPr lang="en-US" dirty="0">
                        <a:solidFill>
                          <a:schemeClr val="tx1"/>
                        </a:solidFill>
                        <a:latin typeface="+mj-lt"/>
                      </a:endParaRPr>
                    </a:p>
                  </a:txBody>
                  <a:tcPr/>
                </a:tc>
              </a:tr>
              <a:tr h="399039">
                <a:tc>
                  <a:txBody>
                    <a:bodyPr/>
                    <a:lstStyle/>
                    <a:p>
                      <a:r>
                        <a:rPr lang="en-US" b="1" baseline="0" dirty="0" smtClean="0">
                          <a:latin typeface="+mj-lt"/>
                        </a:rPr>
                        <a:t>Tile </a:t>
                      </a:r>
                      <a:r>
                        <a:rPr lang="en-US" b="1" baseline="0" dirty="0" err="1" smtClean="0">
                          <a:latin typeface="+mj-lt"/>
                        </a:rPr>
                        <a:t>mediano</a:t>
                      </a:r>
                      <a:endParaRPr lang="en-US" b="1" dirty="0">
                        <a:latin typeface="+mj-lt"/>
                      </a:endParaRPr>
                    </a:p>
                  </a:txBody>
                  <a:tcPr/>
                </a:tc>
                <a:tc>
                  <a:txBody>
                    <a:bodyPr/>
                    <a:lstStyle/>
                    <a:p>
                      <a:pPr algn="ctr"/>
                      <a:r>
                        <a:rPr lang="en-US" dirty="0" smtClean="0">
                          <a:solidFill>
                            <a:schemeClr val="tx1"/>
                          </a:solidFill>
                          <a:latin typeface="+mj-lt"/>
                        </a:rPr>
                        <a:t>Logo</a:t>
                      </a:r>
                      <a:r>
                        <a:rPr lang="en-US" baseline="0" dirty="0" smtClean="0">
                          <a:solidFill>
                            <a:schemeClr val="tx1"/>
                          </a:solidFill>
                          <a:latin typeface="+mj-lt"/>
                        </a:rPr>
                        <a:t> 150x150</a:t>
                      </a:r>
                      <a:endParaRPr lang="en-US" dirty="0">
                        <a:solidFill>
                          <a:schemeClr val="tx1"/>
                        </a:solidFill>
                        <a:latin typeface="+mj-lt"/>
                      </a:endParaRPr>
                    </a:p>
                  </a:txBody>
                  <a:tcPr/>
                </a:tc>
                <a:tc>
                  <a:txBody>
                    <a:bodyPr/>
                    <a:lstStyle/>
                    <a:p>
                      <a:pPr algn="ctr"/>
                      <a:r>
                        <a:rPr lang="en-US" dirty="0" smtClean="0">
                          <a:solidFill>
                            <a:schemeClr val="tx1"/>
                          </a:solidFill>
                          <a:latin typeface="+mj-lt"/>
                        </a:rPr>
                        <a:t>150x150</a:t>
                      </a:r>
                      <a:r>
                        <a:rPr lang="en-US" baseline="0" dirty="0" smtClean="0">
                          <a:solidFill>
                            <a:schemeClr val="tx1"/>
                          </a:solidFill>
                          <a:latin typeface="+mj-lt"/>
                        </a:rPr>
                        <a:t> </a:t>
                      </a:r>
                      <a:r>
                        <a:rPr lang="en-US" baseline="0" dirty="0" err="1" smtClean="0">
                          <a:solidFill>
                            <a:schemeClr val="tx1"/>
                          </a:solidFill>
                          <a:latin typeface="+mj-lt"/>
                        </a:rPr>
                        <a:t>px</a:t>
                      </a:r>
                      <a:endParaRPr lang="en-US" b="1" dirty="0">
                        <a:solidFill>
                          <a:schemeClr val="tx1"/>
                        </a:solidFill>
                        <a:latin typeface="+mj-lt"/>
                      </a:endParaRPr>
                    </a:p>
                  </a:txBody>
                  <a:tcPr/>
                </a:tc>
                <a:tc>
                  <a:txBody>
                    <a:bodyPr/>
                    <a:lstStyle/>
                    <a:p>
                      <a:pPr algn="ctr"/>
                      <a:r>
                        <a:rPr lang="en-US" dirty="0" smtClean="0">
                          <a:solidFill>
                            <a:schemeClr val="tx1"/>
                          </a:solidFill>
                          <a:latin typeface="+mj-lt"/>
                        </a:rPr>
                        <a:t>210x210 </a:t>
                      </a:r>
                      <a:r>
                        <a:rPr lang="en-US" dirty="0" err="1" smtClean="0">
                          <a:solidFill>
                            <a:schemeClr val="tx1"/>
                          </a:solidFill>
                          <a:latin typeface="+mj-lt"/>
                        </a:rPr>
                        <a:t>px</a:t>
                      </a:r>
                      <a:endParaRPr lang="en-US" dirty="0">
                        <a:solidFill>
                          <a:schemeClr val="tx1"/>
                        </a:solidFill>
                        <a:latin typeface="+mj-lt"/>
                      </a:endParaRPr>
                    </a:p>
                  </a:txBody>
                  <a:tcPr/>
                </a:tc>
                <a:tc>
                  <a:txBody>
                    <a:bodyPr/>
                    <a:lstStyle/>
                    <a:p>
                      <a:pPr algn="ctr"/>
                      <a:r>
                        <a:rPr lang="en-US" dirty="0" smtClean="0">
                          <a:solidFill>
                            <a:schemeClr val="tx1"/>
                          </a:solidFill>
                          <a:latin typeface="+mj-lt"/>
                        </a:rPr>
                        <a:t>360x360</a:t>
                      </a:r>
                      <a:r>
                        <a:rPr lang="en-US" baseline="0" dirty="0" smtClean="0">
                          <a:solidFill>
                            <a:schemeClr val="tx1"/>
                          </a:solidFill>
                          <a:latin typeface="+mj-lt"/>
                        </a:rPr>
                        <a:t> </a:t>
                      </a:r>
                      <a:r>
                        <a:rPr lang="en-US" baseline="0" dirty="0" err="1" smtClean="0">
                          <a:solidFill>
                            <a:schemeClr val="tx1"/>
                          </a:solidFill>
                          <a:latin typeface="+mj-lt"/>
                        </a:rPr>
                        <a:t>px</a:t>
                      </a:r>
                      <a:endParaRPr lang="en-US" dirty="0">
                        <a:solidFill>
                          <a:schemeClr val="tx1"/>
                        </a:solidFill>
                        <a:latin typeface="+mj-lt"/>
                      </a:endParaRPr>
                    </a:p>
                  </a:txBody>
                  <a:tcPr/>
                </a:tc>
              </a:tr>
              <a:tr h="399039">
                <a:tc>
                  <a:txBody>
                    <a:bodyPr/>
                    <a:lstStyle/>
                    <a:p>
                      <a:r>
                        <a:rPr lang="en-US" b="1" dirty="0" smtClean="0">
                          <a:latin typeface="+mj-lt"/>
                        </a:rPr>
                        <a:t>Tile ancho</a:t>
                      </a:r>
                      <a:endParaRPr lang="en-US" b="1" dirty="0">
                        <a:latin typeface="+mj-lt"/>
                      </a:endParaRPr>
                    </a:p>
                  </a:txBody>
                  <a:tcPr/>
                </a:tc>
                <a:tc>
                  <a:txBody>
                    <a:bodyPr/>
                    <a:lstStyle/>
                    <a:p>
                      <a:pPr algn="ctr"/>
                      <a:r>
                        <a:rPr lang="en-US" dirty="0" smtClean="0">
                          <a:solidFill>
                            <a:schemeClr val="tx1"/>
                          </a:solidFill>
                          <a:latin typeface="+mj-lt"/>
                        </a:rPr>
                        <a:t>Wide 310x150</a:t>
                      </a:r>
                      <a:endParaRPr lang="en-US" dirty="0">
                        <a:solidFill>
                          <a:schemeClr val="tx1"/>
                        </a:solidFill>
                        <a:latin typeface="+mj-lt"/>
                      </a:endParaRPr>
                    </a:p>
                  </a:txBody>
                  <a:tcPr/>
                </a:tc>
                <a:tc>
                  <a:txBody>
                    <a:bodyPr/>
                    <a:lstStyle/>
                    <a:p>
                      <a:pPr algn="ctr"/>
                      <a:r>
                        <a:rPr lang="en-US" dirty="0" smtClean="0">
                          <a:solidFill>
                            <a:schemeClr val="tx1"/>
                          </a:solidFill>
                          <a:latin typeface="+mj-lt"/>
                        </a:rPr>
                        <a:t>310x150 </a:t>
                      </a:r>
                      <a:r>
                        <a:rPr lang="en-US" dirty="0" err="1" smtClean="0">
                          <a:solidFill>
                            <a:schemeClr val="tx1"/>
                          </a:solidFill>
                          <a:latin typeface="+mj-lt"/>
                        </a:rPr>
                        <a:t>px</a:t>
                      </a:r>
                      <a:endParaRPr lang="en-US" dirty="0">
                        <a:solidFill>
                          <a:schemeClr val="tx1"/>
                        </a:solidFill>
                        <a:latin typeface="+mj-lt"/>
                      </a:endParaRPr>
                    </a:p>
                  </a:txBody>
                  <a:tcPr/>
                </a:tc>
                <a:tc>
                  <a:txBody>
                    <a:bodyPr/>
                    <a:lstStyle/>
                    <a:p>
                      <a:pPr algn="ctr"/>
                      <a:r>
                        <a:rPr lang="en-US" dirty="0" smtClean="0">
                          <a:solidFill>
                            <a:schemeClr val="tx1"/>
                          </a:solidFill>
                          <a:latin typeface="+mj-lt"/>
                        </a:rPr>
                        <a:t>434x210</a:t>
                      </a:r>
                      <a:r>
                        <a:rPr lang="en-US" baseline="0" dirty="0" smtClean="0">
                          <a:solidFill>
                            <a:schemeClr val="tx1"/>
                          </a:solidFill>
                          <a:latin typeface="+mj-lt"/>
                        </a:rPr>
                        <a:t> </a:t>
                      </a:r>
                      <a:r>
                        <a:rPr lang="en-US" baseline="0" dirty="0" err="1" smtClean="0">
                          <a:solidFill>
                            <a:schemeClr val="tx1"/>
                          </a:solidFill>
                          <a:latin typeface="+mj-lt"/>
                        </a:rPr>
                        <a:t>px</a:t>
                      </a:r>
                      <a:endParaRPr lang="en-US" dirty="0">
                        <a:solidFill>
                          <a:schemeClr val="tx1"/>
                        </a:solidFill>
                        <a:latin typeface="+mj-lt"/>
                      </a:endParaRPr>
                    </a:p>
                  </a:txBody>
                  <a:tcPr/>
                </a:tc>
                <a:tc>
                  <a:txBody>
                    <a:bodyPr/>
                    <a:lstStyle/>
                    <a:p>
                      <a:pPr algn="ctr"/>
                      <a:r>
                        <a:rPr lang="en-US" dirty="0" smtClean="0">
                          <a:solidFill>
                            <a:schemeClr val="tx1"/>
                          </a:solidFill>
                          <a:latin typeface="+mj-lt"/>
                        </a:rPr>
                        <a:t>744x360</a:t>
                      </a:r>
                      <a:r>
                        <a:rPr lang="en-US" baseline="0" dirty="0" smtClean="0">
                          <a:solidFill>
                            <a:schemeClr val="tx1"/>
                          </a:solidFill>
                          <a:latin typeface="+mj-lt"/>
                        </a:rPr>
                        <a:t> </a:t>
                      </a:r>
                      <a:r>
                        <a:rPr lang="en-US" baseline="0" dirty="0" err="1" smtClean="0">
                          <a:solidFill>
                            <a:schemeClr val="tx1"/>
                          </a:solidFill>
                          <a:latin typeface="+mj-lt"/>
                        </a:rPr>
                        <a:t>px</a:t>
                      </a:r>
                      <a:endParaRPr lang="en-US" b="1" dirty="0">
                        <a:solidFill>
                          <a:schemeClr val="tx1"/>
                        </a:solidFill>
                        <a:latin typeface="+mj-lt"/>
                      </a:endParaRPr>
                    </a:p>
                  </a:txBody>
                  <a:tcPr/>
                </a:tc>
              </a:tr>
              <a:tr h="399039">
                <a:tc>
                  <a:txBody>
                    <a:bodyPr/>
                    <a:lstStyle/>
                    <a:p>
                      <a:r>
                        <a:rPr lang="en-US" b="1" dirty="0" smtClean="0">
                          <a:latin typeface="+mj-lt"/>
                        </a:rPr>
                        <a:t>Badge</a:t>
                      </a:r>
                      <a:endParaRPr lang="en-US" b="1" dirty="0">
                        <a:latin typeface="+mj-lt"/>
                      </a:endParaRPr>
                    </a:p>
                  </a:txBody>
                  <a:tcPr/>
                </a:tc>
                <a:tc>
                  <a:txBody>
                    <a:bodyPr/>
                    <a:lstStyle/>
                    <a:p>
                      <a:pPr algn="ctr"/>
                      <a:r>
                        <a:rPr lang="en-US" dirty="0" smtClean="0">
                          <a:solidFill>
                            <a:schemeClr val="tx1"/>
                          </a:solidFill>
                          <a:latin typeface="+mj-lt"/>
                        </a:rPr>
                        <a:t>Badge</a:t>
                      </a:r>
                      <a:endParaRPr lang="en-US" dirty="0">
                        <a:solidFill>
                          <a:schemeClr val="tx1"/>
                        </a:solidFill>
                        <a:latin typeface="+mj-lt"/>
                      </a:endParaRPr>
                    </a:p>
                  </a:txBody>
                  <a:tcPr/>
                </a:tc>
                <a:tc>
                  <a:txBody>
                    <a:bodyPr/>
                    <a:lstStyle/>
                    <a:p>
                      <a:pPr algn="ctr"/>
                      <a:r>
                        <a:rPr lang="en-US" dirty="0" smtClean="0">
                          <a:solidFill>
                            <a:schemeClr val="tx1"/>
                          </a:solidFill>
                          <a:latin typeface="+mj-lt"/>
                        </a:rPr>
                        <a:t>24x24</a:t>
                      </a:r>
                      <a:r>
                        <a:rPr lang="en-US" baseline="0" dirty="0" smtClean="0">
                          <a:solidFill>
                            <a:schemeClr val="tx1"/>
                          </a:solidFill>
                          <a:latin typeface="+mj-lt"/>
                        </a:rPr>
                        <a:t> </a:t>
                      </a:r>
                      <a:r>
                        <a:rPr lang="en-US" baseline="0" dirty="0" err="1" smtClean="0">
                          <a:solidFill>
                            <a:schemeClr val="tx1"/>
                          </a:solidFill>
                          <a:latin typeface="+mj-lt"/>
                        </a:rPr>
                        <a:t>px</a:t>
                      </a:r>
                      <a:endParaRPr lang="en-US" dirty="0">
                        <a:solidFill>
                          <a:schemeClr val="tx1"/>
                        </a:solidFill>
                        <a:latin typeface="+mj-lt"/>
                      </a:endParaRPr>
                    </a:p>
                  </a:txBody>
                  <a:tcPr/>
                </a:tc>
                <a:tc>
                  <a:txBody>
                    <a:bodyPr/>
                    <a:lstStyle/>
                    <a:p>
                      <a:pPr algn="ctr"/>
                      <a:r>
                        <a:rPr lang="en-US" dirty="0" smtClean="0">
                          <a:solidFill>
                            <a:schemeClr val="tx1"/>
                          </a:solidFill>
                          <a:latin typeface="+mj-lt"/>
                        </a:rPr>
                        <a:t>33x33 </a:t>
                      </a:r>
                      <a:r>
                        <a:rPr lang="en-US" dirty="0" err="1" smtClean="0">
                          <a:solidFill>
                            <a:schemeClr val="tx1"/>
                          </a:solidFill>
                          <a:latin typeface="+mj-lt"/>
                        </a:rPr>
                        <a:t>px</a:t>
                      </a:r>
                      <a:endParaRPr lang="en-US" b="1" dirty="0">
                        <a:solidFill>
                          <a:schemeClr val="tx1"/>
                        </a:solidFill>
                        <a:latin typeface="+mj-lt"/>
                      </a:endParaRPr>
                    </a:p>
                  </a:txBody>
                  <a:tcPr/>
                </a:tc>
                <a:tc>
                  <a:txBody>
                    <a:bodyPr/>
                    <a:lstStyle/>
                    <a:p>
                      <a:pPr algn="ctr"/>
                      <a:r>
                        <a:rPr lang="en-US" b="0" dirty="0" smtClean="0">
                          <a:solidFill>
                            <a:schemeClr val="tx1"/>
                          </a:solidFill>
                          <a:latin typeface="+mj-lt"/>
                        </a:rPr>
                        <a:t>58x58</a:t>
                      </a:r>
                      <a:r>
                        <a:rPr lang="en-US" b="0" baseline="0" dirty="0" smtClean="0">
                          <a:solidFill>
                            <a:schemeClr val="tx1"/>
                          </a:solidFill>
                          <a:latin typeface="+mj-lt"/>
                        </a:rPr>
                        <a:t> </a:t>
                      </a:r>
                      <a:r>
                        <a:rPr lang="en-US" b="0" baseline="0" dirty="0" err="1" smtClean="0">
                          <a:solidFill>
                            <a:schemeClr val="tx1"/>
                          </a:solidFill>
                          <a:latin typeface="+mj-lt"/>
                        </a:rPr>
                        <a:t>px</a:t>
                      </a:r>
                      <a:endParaRPr lang="en-US" b="1" dirty="0">
                        <a:solidFill>
                          <a:schemeClr val="tx1"/>
                        </a:solidFill>
                        <a:latin typeface="+mj-lt"/>
                      </a:endParaRPr>
                    </a:p>
                  </a:txBody>
                  <a:tcPr/>
                </a:tc>
              </a:tr>
              <a:tr h="399039">
                <a:tc>
                  <a:txBody>
                    <a:bodyPr/>
                    <a:lstStyle/>
                    <a:p>
                      <a:r>
                        <a:rPr lang="en-US" b="1" dirty="0" smtClean="0">
                          <a:latin typeface="+mj-lt"/>
                        </a:rPr>
                        <a:t>Splash Screen</a:t>
                      </a:r>
                      <a:endParaRPr lang="en-US" b="1" dirty="0">
                        <a:latin typeface="+mj-lt"/>
                      </a:endParaRPr>
                    </a:p>
                  </a:txBody>
                  <a:tcPr/>
                </a:tc>
                <a:tc>
                  <a:txBody>
                    <a:bodyPr/>
                    <a:lstStyle/>
                    <a:p>
                      <a:pPr algn="ctr"/>
                      <a:r>
                        <a:rPr lang="en-US" dirty="0" smtClean="0">
                          <a:solidFill>
                            <a:schemeClr val="tx1"/>
                          </a:solidFill>
                          <a:latin typeface="+mj-lt"/>
                        </a:rPr>
                        <a:t>Splash screen</a:t>
                      </a:r>
                      <a:endParaRPr lang="en-US" dirty="0">
                        <a:solidFill>
                          <a:schemeClr val="tx1"/>
                        </a:solidFill>
                        <a:latin typeface="+mj-lt"/>
                      </a:endParaRPr>
                    </a:p>
                  </a:txBody>
                  <a:tcPr/>
                </a:tc>
                <a:tc>
                  <a:txBody>
                    <a:bodyPr/>
                    <a:lstStyle/>
                    <a:p>
                      <a:pPr algn="ctr"/>
                      <a:r>
                        <a:rPr lang="en-US" dirty="0" smtClean="0">
                          <a:solidFill>
                            <a:schemeClr val="tx1"/>
                          </a:solidFill>
                          <a:latin typeface="+mj-lt"/>
                        </a:rPr>
                        <a:t>480x800 </a:t>
                      </a:r>
                      <a:r>
                        <a:rPr lang="en-US" dirty="0" err="1" smtClean="0">
                          <a:solidFill>
                            <a:schemeClr val="tx1"/>
                          </a:solidFill>
                          <a:latin typeface="+mj-lt"/>
                        </a:rPr>
                        <a:t>px</a:t>
                      </a:r>
                      <a:endParaRPr lang="en-US" b="0" dirty="0">
                        <a:solidFill>
                          <a:schemeClr val="tx1"/>
                        </a:solidFill>
                        <a:latin typeface="+mj-lt"/>
                      </a:endParaRPr>
                    </a:p>
                  </a:txBody>
                  <a:tcPr/>
                </a:tc>
                <a:tc>
                  <a:txBody>
                    <a:bodyPr/>
                    <a:lstStyle/>
                    <a:p>
                      <a:pPr algn="ctr"/>
                      <a:r>
                        <a:rPr lang="en-US" dirty="0" smtClean="0">
                          <a:solidFill>
                            <a:schemeClr val="tx1"/>
                          </a:solidFill>
                          <a:latin typeface="+mj-lt"/>
                        </a:rPr>
                        <a:t>672x1120 </a:t>
                      </a:r>
                      <a:r>
                        <a:rPr lang="en-US" dirty="0" err="1" smtClean="0">
                          <a:solidFill>
                            <a:schemeClr val="tx1"/>
                          </a:solidFill>
                          <a:latin typeface="+mj-lt"/>
                        </a:rPr>
                        <a:t>px</a:t>
                      </a:r>
                      <a:endParaRPr lang="en-US" b="1" dirty="0">
                        <a:solidFill>
                          <a:schemeClr val="tx1"/>
                        </a:solidFill>
                        <a:latin typeface="+mj-lt"/>
                      </a:endParaRPr>
                    </a:p>
                  </a:txBody>
                  <a:tcPr/>
                </a:tc>
                <a:tc>
                  <a:txBody>
                    <a:bodyPr/>
                    <a:lstStyle/>
                    <a:p>
                      <a:pPr algn="ctr"/>
                      <a:r>
                        <a:rPr lang="en-US" dirty="0" smtClean="0">
                          <a:solidFill>
                            <a:schemeClr val="tx1"/>
                          </a:solidFill>
                          <a:latin typeface="+mj-lt"/>
                        </a:rPr>
                        <a:t>1152x1920 </a:t>
                      </a:r>
                      <a:r>
                        <a:rPr lang="en-US" dirty="0" err="1" smtClean="0">
                          <a:solidFill>
                            <a:schemeClr val="tx1"/>
                          </a:solidFill>
                          <a:latin typeface="+mj-lt"/>
                        </a:rPr>
                        <a:t>px</a:t>
                      </a:r>
                      <a:endParaRPr lang="en-US" b="1" dirty="0">
                        <a:solidFill>
                          <a:schemeClr val="tx1"/>
                        </a:solidFill>
                        <a:latin typeface="+mj-lt"/>
                      </a:endParaRPr>
                    </a:p>
                  </a:txBody>
                  <a:tcPr/>
                </a:tc>
              </a:tr>
              <a:tr h="399039">
                <a:tc>
                  <a:txBody>
                    <a:bodyPr/>
                    <a:lstStyle/>
                    <a:p>
                      <a:r>
                        <a:rPr lang="en-US" b="1" dirty="0" smtClean="0">
                          <a:latin typeface="+mj-lt"/>
                        </a:rPr>
                        <a:t>Store Logo</a:t>
                      </a:r>
                      <a:endParaRPr lang="en-US" b="1" dirty="0">
                        <a:latin typeface="+mj-lt"/>
                      </a:endParaRPr>
                    </a:p>
                  </a:txBody>
                  <a:tcPr/>
                </a:tc>
                <a:tc>
                  <a:txBody>
                    <a:bodyPr/>
                    <a:lstStyle/>
                    <a:p>
                      <a:pPr algn="ctr"/>
                      <a:r>
                        <a:rPr lang="en-US" dirty="0" smtClean="0">
                          <a:solidFill>
                            <a:schemeClr val="tx1"/>
                          </a:solidFill>
                          <a:latin typeface="+mj-lt"/>
                        </a:rPr>
                        <a:t>Store</a:t>
                      </a:r>
                      <a:endParaRPr lang="en-US" dirty="0">
                        <a:solidFill>
                          <a:schemeClr val="tx1"/>
                        </a:solidFill>
                        <a:latin typeface="+mj-lt"/>
                      </a:endParaRPr>
                    </a:p>
                  </a:txBody>
                  <a:tcPr/>
                </a:tc>
                <a:tc>
                  <a:txBody>
                    <a:bodyPr/>
                    <a:lstStyle/>
                    <a:p>
                      <a:pPr algn="ctr"/>
                      <a:r>
                        <a:rPr lang="en-US" dirty="0" smtClean="0">
                          <a:solidFill>
                            <a:schemeClr val="tx1"/>
                          </a:solidFill>
                          <a:latin typeface="+mj-lt"/>
                        </a:rPr>
                        <a:t>50x50 </a:t>
                      </a:r>
                      <a:r>
                        <a:rPr lang="en-US" dirty="0" err="1" smtClean="0">
                          <a:solidFill>
                            <a:schemeClr val="tx1"/>
                          </a:solidFill>
                          <a:latin typeface="+mj-lt"/>
                        </a:rPr>
                        <a:t>px</a:t>
                      </a:r>
                      <a:endParaRPr lang="en-US" b="1" dirty="0">
                        <a:solidFill>
                          <a:schemeClr val="tx1"/>
                        </a:solidFill>
                        <a:latin typeface="+mj-lt"/>
                      </a:endParaRPr>
                    </a:p>
                  </a:txBody>
                  <a:tcPr/>
                </a:tc>
                <a:tc>
                  <a:txBody>
                    <a:bodyPr/>
                    <a:lstStyle/>
                    <a:p>
                      <a:pPr algn="ctr"/>
                      <a:r>
                        <a:rPr lang="en-US" dirty="0" smtClean="0">
                          <a:solidFill>
                            <a:schemeClr val="tx1"/>
                          </a:solidFill>
                          <a:latin typeface="+mj-lt"/>
                        </a:rPr>
                        <a:t>70x70 </a:t>
                      </a:r>
                      <a:r>
                        <a:rPr lang="en-US" dirty="0" err="1" smtClean="0">
                          <a:solidFill>
                            <a:schemeClr val="tx1"/>
                          </a:solidFill>
                          <a:latin typeface="+mj-lt"/>
                        </a:rPr>
                        <a:t>px</a:t>
                      </a:r>
                      <a:endParaRPr lang="en-US" b="1" dirty="0">
                        <a:solidFill>
                          <a:schemeClr val="tx1"/>
                        </a:solidFill>
                        <a:latin typeface="+mj-lt"/>
                      </a:endParaRPr>
                    </a:p>
                  </a:txBody>
                  <a:tcPr/>
                </a:tc>
                <a:tc>
                  <a:txBody>
                    <a:bodyPr/>
                    <a:lstStyle/>
                    <a:p>
                      <a:pPr algn="ctr"/>
                      <a:r>
                        <a:rPr lang="en-US" dirty="0" smtClean="0">
                          <a:solidFill>
                            <a:schemeClr val="tx1"/>
                          </a:solidFill>
                          <a:latin typeface="+mj-lt"/>
                        </a:rPr>
                        <a:t>120x120 </a:t>
                      </a:r>
                      <a:r>
                        <a:rPr lang="en-US" dirty="0" err="1" smtClean="0">
                          <a:solidFill>
                            <a:schemeClr val="tx1"/>
                          </a:solidFill>
                          <a:latin typeface="+mj-lt"/>
                        </a:rPr>
                        <a:t>px</a:t>
                      </a:r>
                      <a:endParaRPr lang="en-US" b="1" dirty="0">
                        <a:solidFill>
                          <a:schemeClr val="tx1"/>
                        </a:solidFill>
                        <a:latin typeface="+mj-lt"/>
                      </a:endParaRPr>
                    </a:p>
                  </a:txBody>
                  <a:tcPr/>
                </a:tc>
              </a:tr>
            </a:tbl>
          </a:graphicData>
        </a:graphic>
      </p:graphicFrame>
      <p:sp>
        <p:nvSpPr>
          <p:cNvPr id="8" name="Rectangle 7"/>
          <p:cNvSpPr/>
          <p:nvPr/>
        </p:nvSpPr>
        <p:spPr bwMode="auto">
          <a:xfrm>
            <a:off x="9952036" y="1516062"/>
            <a:ext cx="2133600" cy="4648200"/>
          </a:xfrm>
          <a:prstGeom prst="rect">
            <a:avLst/>
          </a:prstGeom>
          <a:solidFill>
            <a:srgbClr val="0072C6">
              <a:alpha val="5098"/>
            </a:srgb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tx1"/>
                </a:solidFill>
                <a:ea typeface="Segoe UI" pitchFamily="34" charset="0"/>
                <a:cs typeface="Segoe UI" pitchFamily="34" charset="0"/>
              </a:rPr>
              <a:t>Al </a:t>
            </a:r>
            <a:r>
              <a:rPr lang="en-US" sz="1600" dirty="0" err="1" smtClean="0">
                <a:solidFill>
                  <a:schemeClr val="tx1"/>
                </a:solidFill>
                <a:ea typeface="Segoe UI" pitchFamily="34" charset="0"/>
                <a:cs typeface="Segoe UI" pitchFamily="34" charset="0"/>
              </a:rPr>
              <a:t>menos</a:t>
            </a:r>
            <a:r>
              <a:rPr lang="en-US" sz="1600" dirty="0" smtClean="0">
                <a:solidFill>
                  <a:schemeClr val="tx1"/>
                </a:solidFill>
                <a:ea typeface="Segoe UI" pitchFamily="34" charset="0"/>
                <a:cs typeface="Segoe UI" pitchFamily="34" charset="0"/>
              </a:rPr>
              <a:t> </a:t>
            </a:r>
            <a:r>
              <a:rPr lang="en-US" sz="1600" dirty="0" err="1" smtClean="0">
                <a:solidFill>
                  <a:schemeClr val="tx1"/>
                </a:solidFill>
                <a:ea typeface="Segoe UI" pitchFamily="34" charset="0"/>
                <a:cs typeface="Segoe UI" pitchFamily="34" charset="0"/>
              </a:rPr>
              <a:t>estas</a:t>
            </a:r>
            <a:r>
              <a:rPr lang="en-US" sz="1600" dirty="0" smtClean="0">
                <a:solidFill>
                  <a:schemeClr val="tx1"/>
                </a:solidFill>
                <a:ea typeface="Segoe UI" pitchFamily="34" charset="0"/>
                <a:cs typeface="Segoe UI" pitchFamily="34" charset="0"/>
              </a:rPr>
              <a:t> </a:t>
            </a:r>
            <a:r>
              <a:rPr lang="en-US" sz="1600" dirty="0" err="1" smtClean="0">
                <a:solidFill>
                  <a:schemeClr val="tx1"/>
                </a:solidFill>
                <a:ea typeface="Segoe UI" pitchFamily="34" charset="0"/>
                <a:cs typeface="Segoe UI" pitchFamily="34" charset="0"/>
              </a:rPr>
              <a:t>imagenes</a:t>
            </a:r>
            <a:endParaRPr lang="nl-NL" sz="2000" dirty="0" err="1" smtClea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3338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Assets de Apps Windows Phone Silverlight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821850152"/>
              </p:ext>
            </p:extLst>
          </p:nvPr>
        </p:nvGraphicFramePr>
        <p:xfrm>
          <a:off x="350838" y="1516062"/>
          <a:ext cx="11734798" cy="3011924"/>
        </p:xfrm>
        <a:graphic>
          <a:graphicData uri="http://schemas.openxmlformats.org/drawingml/2006/table">
            <a:tbl>
              <a:tblPr firstRow="1" bandRow="1">
                <a:tableStyleId>{6E25E649-3F16-4E02-A733-19D2CDBF48F0}</a:tableStyleId>
              </a:tblPr>
              <a:tblGrid>
                <a:gridCol w="4196868"/>
                <a:gridCol w="1867194"/>
                <a:gridCol w="1706279"/>
                <a:gridCol w="1744362"/>
                <a:gridCol w="2220095"/>
              </a:tblGrid>
              <a:tr h="1016729">
                <a:tc>
                  <a:txBody>
                    <a:bodyPr/>
                    <a:lstStyle/>
                    <a:p>
                      <a:pPr algn="ctr"/>
                      <a:r>
                        <a:rPr lang="en-US" sz="2400" b="0" dirty="0" smtClean="0">
                          <a:latin typeface="+mj-lt"/>
                        </a:rPr>
                        <a:t>Asset</a:t>
                      </a:r>
                      <a:endParaRPr lang="en-US" sz="2400" b="0" dirty="0">
                        <a:latin typeface="+mj-lt"/>
                      </a:endParaRPr>
                    </a:p>
                  </a:txBody>
                  <a:tcPr anchor="ctr"/>
                </a:tc>
                <a:tc>
                  <a:txBody>
                    <a:bodyPr/>
                    <a:lstStyle/>
                    <a:p>
                      <a:pPr algn="ctr"/>
                      <a:r>
                        <a:rPr lang="en-US" sz="2400" b="0" dirty="0" err="1" smtClean="0">
                          <a:latin typeface="+mj-lt"/>
                        </a:rPr>
                        <a:t>Nombe</a:t>
                      </a:r>
                      <a:endParaRPr lang="en-US" sz="2400" b="0" dirty="0">
                        <a:latin typeface="+mj-lt"/>
                      </a:endParaRPr>
                    </a:p>
                  </a:txBody>
                  <a:tcPr anchor="ctr"/>
                </a:tc>
                <a:tc>
                  <a:txBody>
                    <a:bodyPr/>
                    <a:lstStyle/>
                    <a:p>
                      <a:pPr algn="ctr"/>
                      <a:r>
                        <a:rPr lang="en-US" sz="2400" b="0" dirty="0" smtClean="0">
                          <a:latin typeface="+mj-lt"/>
                        </a:rPr>
                        <a:t>Flip/cycle</a:t>
                      </a:r>
                      <a:endParaRPr lang="en-US" sz="2400" b="0" dirty="0">
                        <a:latin typeface="+mj-lt"/>
                      </a:endParaRPr>
                    </a:p>
                  </a:txBody>
                  <a:tcPr anchor="ctr"/>
                </a:tc>
                <a:tc>
                  <a:txBody>
                    <a:bodyPr/>
                    <a:lstStyle/>
                    <a:p>
                      <a:pPr algn="ctr"/>
                      <a:r>
                        <a:rPr lang="en-US" sz="2400" b="0" dirty="0" smtClean="0">
                          <a:latin typeface="+mj-lt"/>
                        </a:rPr>
                        <a:t>Iconic</a:t>
                      </a:r>
                    </a:p>
                  </a:txBody>
                  <a:tcPr anchor="ctr"/>
                </a:tc>
                <a:tc>
                  <a:txBody>
                    <a:bodyPr/>
                    <a:lstStyle/>
                    <a:p>
                      <a:pPr algn="ctr"/>
                      <a:r>
                        <a:rPr lang="en-US" sz="2400" b="0" dirty="0" err="1" smtClean="0">
                          <a:latin typeface="+mj-lt"/>
                        </a:rPr>
                        <a:t>Tamaño</a:t>
                      </a:r>
                      <a:endParaRPr lang="en-US" sz="2400" b="0" dirty="0">
                        <a:latin typeface="+mj-lt"/>
                      </a:endParaRPr>
                    </a:p>
                  </a:txBody>
                  <a:tcPr anchor="ctr"/>
                </a:tc>
              </a:tr>
              <a:tr h="399039">
                <a:tc>
                  <a:txBody>
                    <a:bodyPr/>
                    <a:lstStyle/>
                    <a:p>
                      <a:r>
                        <a:rPr lang="en-US" b="1" dirty="0" err="1" smtClean="0">
                          <a:latin typeface="+mj-lt"/>
                        </a:rPr>
                        <a:t>Icono</a:t>
                      </a:r>
                      <a:r>
                        <a:rPr lang="en-US" b="1" dirty="0" smtClean="0">
                          <a:latin typeface="+mj-lt"/>
                        </a:rPr>
                        <a:t> del </a:t>
                      </a:r>
                      <a:r>
                        <a:rPr lang="en-US" b="1" dirty="0" err="1" smtClean="0">
                          <a:latin typeface="+mj-lt"/>
                        </a:rPr>
                        <a:t>listado</a:t>
                      </a:r>
                      <a:r>
                        <a:rPr lang="en-US" b="1" baseline="0" dirty="0" smtClean="0">
                          <a:latin typeface="+mj-lt"/>
                        </a:rPr>
                        <a:t> de Apps</a:t>
                      </a:r>
                      <a:endParaRPr lang="en-US" b="1" dirty="0">
                        <a:latin typeface="+mj-lt"/>
                      </a:endParaRPr>
                    </a:p>
                  </a:txBody>
                  <a:tcPr/>
                </a:tc>
                <a:tc>
                  <a:txBody>
                    <a:bodyPr/>
                    <a:lstStyle/>
                    <a:p>
                      <a:pPr algn="ctr"/>
                      <a:r>
                        <a:rPr lang="en-US" baseline="0" dirty="0" smtClean="0">
                          <a:solidFill>
                            <a:schemeClr val="tx1"/>
                          </a:solidFill>
                          <a:latin typeface="+mj-lt"/>
                        </a:rPr>
                        <a:t>App Icon</a:t>
                      </a:r>
                      <a:endParaRPr lang="en-US" dirty="0">
                        <a:solidFill>
                          <a:schemeClr val="tx1"/>
                        </a:solidFill>
                        <a:latin typeface="+mj-lt"/>
                      </a:endParaRPr>
                    </a:p>
                  </a:txBody>
                  <a:tcPr/>
                </a:tc>
                <a:tc>
                  <a:txBody>
                    <a:bodyPr/>
                    <a:lstStyle/>
                    <a:p>
                      <a:pPr algn="ctr"/>
                      <a:r>
                        <a:rPr lang="en-US" dirty="0" smtClean="0">
                          <a:solidFill>
                            <a:schemeClr val="tx1"/>
                          </a:solidFill>
                          <a:latin typeface="+mj-lt"/>
                        </a:rPr>
                        <a:t>-</a:t>
                      </a:r>
                      <a:endParaRPr lang="en-US" dirty="0">
                        <a:solidFill>
                          <a:schemeClr val="tx1"/>
                        </a:solidFill>
                        <a:latin typeface="+mj-lt"/>
                      </a:endParaRPr>
                    </a:p>
                  </a:txBody>
                  <a:tcPr/>
                </a:tc>
                <a:tc>
                  <a:txBody>
                    <a:bodyPr/>
                    <a:lstStyle/>
                    <a:p>
                      <a:pPr algn="ctr"/>
                      <a:r>
                        <a:rPr lang="en-US" dirty="0" smtClean="0">
                          <a:solidFill>
                            <a:schemeClr val="tx1"/>
                          </a:solidFill>
                          <a:latin typeface="+mj-lt"/>
                        </a:rPr>
                        <a:t>-</a:t>
                      </a:r>
                      <a:endParaRPr lang="en-US" dirty="0">
                        <a:solidFill>
                          <a:schemeClr val="tx1"/>
                        </a:solidFill>
                        <a:latin typeface="+mj-lt"/>
                      </a:endParaRPr>
                    </a:p>
                  </a:txBody>
                  <a:tcPr/>
                </a:tc>
                <a:tc>
                  <a:txBody>
                    <a:bodyPr/>
                    <a:lstStyle/>
                    <a:p>
                      <a:pPr algn="ctr"/>
                      <a:r>
                        <a:rPr lang="en-US" dirty="0" smtClean="0">
                          <a:solidFill>
                            <a:schemeClr val="tx1"/>
                          </a:solidFill>
                          <a:latin typeface="+mj-lt"/>
                        </a:rPr>
                        <a:t>100x100</a:t>
                      </a:r>
                      <a:r>
                        <a:rPr lang="en-US" baseline="0" dirty="0" smtClean="0">
                          <a:solidFill>
                            <a:schemeClr val="tx1"/>
                          </a:solidFill>
                          <a:latin typeface="+mj-lt"/>
                        </a:rPr>
                        <a:t> </a:t>
                      </a:r>
                      <a:r>
                        <a:rPr lang="en-US" baseline="0" dirty="0" err="1" smtClean="0">
                          <a:solidFill>
                            <a:schemeClr val="tx1"/>
                          </a:solidFill>
                          <a:latin typeface="+mj-lt"/>
                        </a:rPr>
                        <a:t>px</a:t>
                      </a:r>
                      <a:endParaRPr lang="en-US" dirty="0">
                        <a:solidFill>
                          <a:schemeClr val="tx1"/>
                        </a:solidFill>
                        <a:latin typeface="+mj-lt"/>
                      </a:endParaRPr>
                    </a:p>
                  </a:txBody>
                  <a:tcPr/>
                </a:tc>
              </a:tr>
              <a:tr h="399039">
                <a:tc>
                  <a:txBody>
                    <a:bodyPr/>
                    <a:lstStyle/>
                    <a:p>
                      <a:r>
                        <a:rPr lang="en-US" b="1" dirty="0" smtClean="0">
                          <a:latin typeface="+mj-lt"/>
                        </a:rPr>
                        <a:t>Tile </a:t>
                      </a:r>
                      <a:r>
                        <a:rPr lang="en-US" b="1" dirty="0" err="1" smtClean="0">
                          <a:latin typeface="+mj-lt"/>
                        </a:rPr>
                        <a:t>pequeño</a:t>
                      </a:r>
                      <a:endParaRPr lang="en-US" b="1" dirty="0">
                        <a:latin typeface="+mj-lt"/>
                      </a:endParaRPr>
                    </a:p>
                  </a:txBody>
                  <a:tcPr/>
                </a:tc>
                <a:tc>
                  <a:txBody>
                    <a:bodyPr/>
                    <a:lstStyle/>
                    <a:p>
                      <a:pPr algn="ctr"/>
                      <a:r>
                        <a:rPr lang="en-US" dirty="0" smtClean="0">
                          <a:solidFill>
                            <a:schemeClr val="tx1"/>
                          </a:solidFill>
                          <a:latin typeface="+mj-lt"/>
                        </a:rPr>
                        <a:t>Small</a:t>
                      </a:r>
                      <a:endParaRPr lang="en-US" b="1" dirty="0">
                        <a:solidFill>
                          <a:schemeClr val="tx1"/>
                        </a:solidFill>
                        <a:latin typeface="+mj-lt"/>
                      </a:endParaRPr>
                    </a:p>
                  </a:txBody>
                  <a:tcPr/>
                </a:tc>
                <a:tc>
                  <a:txBody>
                    <a:bodyPr/>
                    <a:lstStyle/>
                    <a:p>
                      <a:pPr algn="ctr"/>
                      <a:r>
                        <a:rPr lang="en-US" dirty="0" smtClean="0">
                          <a:solidFill>
                            <a:schemeClr val="tx1"/>
                          </a:solidFill>
                          <a:latin typeface="+mj-lt"/>
                        </a:rPr>
                        <a:t>159x159 </a:t>
                      </a:r>
                      <a:r>
                        <a:rPr lang="en-US" dirty="0" err="1" smtClean="0">
                          <a:solidFill>
                            <a:schemeClr val="tx1"/>
                          </a:solidFill>
                          <a:latin typeface="+mj-lt"/>
                        </a:rPr>
                        <a:t>px</a:t>
                      </a:r>
                      <a:endParaRPr lang="en-US" b="1" dirty="0">
                        <a:solidFill>
                          <a:schemeClr val="tx1"/>
                        </a:solidFill>
                        <a:latin typeface="+mj-lt"/>
                      </a:endParaRPr>
                    </a:p>
                  </a:txBody>
                  <a:tcPr/>
                </a:tc>
                <a:tc>
                  <a:txBody>
                    <a:bodyPr/>
                    <a:lstStyle/>
                    <a:p>
                      <a:pPr algn="ctr"/>
                      <a:r>
                        <a:rPr lang="en-US" dirty="0" smtClean="0">
                          <a:solidFill>
                            <a:schemeClr val="tx1"/>
                          </a:solidFill>
                          <a:latin typeface="+mj-lt"/>
                        </a:rPr>
                        <a:t>110x110 </a:t>
                      </a:r>
                      <a:r>
                        <a:rPr lang="en-US" dirty="0" err="1" smtClean="0">
                          <a:solidFill>
                            <a:schemeClr val="tx1"/>
                          </a:solidFill>
                          <a:latin typeface="+mj-lt"/>
                        </a:rPr>
                        <a:t>px</a:t>
                      </a:r>
                      <a:endParaRPr lang="en-US" dirty="0">
                        <a:solidFill>
                          <a:schemeClr val="tx1"/>
                        </a:solidFill>
                        <a:latin typeface="+mj-lt"/>
                      </a:endParaRPr>
                    </a:p>
                  </a:txBody>
                  <a:tcPr/>
                </a:tc>
                <a:tc>
                  <a:txBody>
                    <a:bodyPr/>
                    <a:lstStyle/>
                    <a:p>
                      <a:pPr algn="ctr"/>
                      <a:r>
                        <a:rPr lang="en-US" dirty="0" smtClean="0">
                          <a:solidFill>
                            <a:schemeClr val="tx1"/>
                          </a:solidFill>
                          <a:latin typeface="+mj-lt"/>
                        </a:rPr>
                        <a:t>360x360</a:t>
                      </a:r>
                      <a:r>
                        <a:rPr lang="en-US" baseline="0" dirty="0" smtClean="0">
                          <a:solidFill>
                            <a:schemeClr val="tx1"/>
                          </a:solidFill>
                          <a:latin typeface="+mj-lt"/>
                        </a:rPr>
                        <a:t> </a:t>
                      </a:r>
                      <a:r>
                        <a:rPr lang="en-US" baseline="0" dirty="0" err="1" smtClean="0">
                          <a:solidFill>
                            <a:schemeClr val="tx1"/>
                          </a:solidFill>
                          <a:latin typeface="+mj-lt"/>
                        </a:rPr>
                        <a:t>px</a:t>
                      </a:r>
                      <a:endParaRPr lang="en-US" dirty="0">
                        <a:solidFill>
                          <a:schemeClr val="tx1"/>
                        </a:solidFill>
                        <a:latin typeface="+mj-lt"/>
                      </a:endParaRPr>
                    </a:p>
                  </a:txBody>
                  <a:tcPr/>
                </a:tc>
              </a:tr>
              <a:tr h="399039">
                <a:tc>
                  <a:txBody>
                    <a:bodyPr/>
                    <a:lstStyle/>
                    <a:p>
                      <a:r>
                        <a:rPr lang="en-US" b="1" baseline="0" dirty="0" smtClean="0">
                          <a:latin typeface="+mj-lt"/>
                        </a:rPr>
                        <a:t>Tile </a:t>
                      </a:r>
                      <a:r>
                        <a:rPr lang="en-US" b="1" baseline="0" dirty="0" err="1" smtClean="0">
                          <a:latin typeface="+mj-lt"/>
                        </a:rPr>
                        <a:t>mediano</a:t>
                      </a:r>
                      <a:endParaRPr lang="en-US" b="1" dirty="0">
                        <a:latin typeface="+mj-lt"/>
                      </a:endParaRPr>
                    </a:p>
                  </a:txBody>
                  <a:tcPr/>
                </a:tc>
                <a:tc>
                  <a:txBody>
                    <a:bodyPr/>
                    <a:lstStyle/>
                    <a:p>
                      <a:pPr algn="ctr"/>
                      <a:r>
                        <a:rPr lang="en-US" dirty="0" smtClean="0">
                          <a:solidFill>
                            <a:schemeClr val="tx1"/>
                          </a:solidFill>
                          <a:latin typeface="+mj-lt"/>
                        </a:rPr>
                        <a:t>Medium</a:t>
                      </a:r>
                      <a:endParaRPr lang="en-US" dirty="0">
                        <a:solidFill>
                          <a:schemeClr val="tx1"/>
                        </a:solidFill>
                        <a:latin typeface="+mj-lt"/>
                      </a:endParaRPr>
                    </a:p>
                  </a:txBody>
                  <a:tcPr/>
                </a:tc>
                <a:tc>
                  <a:txBody>
                    <a:bodyPr/>
                    <a:lstStyle/>
                    <a:p>
                      <a:pPr algn="ctr"/>
                      <a:r>
                        <a:rPr lang="en-US" dirty="0" smtClean="0">
                          <a:solidFill>
                            <a:schemeClr val="tx1"/>
                          </a:solidFill>
                          <a:latin typeface="+mj-lt"/>
                        </a:rPr>
                        <a:t>336x336</a:t>
                      </a:r>
                      <a:r>
                        <a:rPr lang="en-US" baseline="0" dirty="0" smtClean="0">
                          <a:solidFill>
                            <a:schemeClr val="tx1"/>
                          </a:solidFill>
                          <a:latin typeface="+mj-lt"/>
                        </a:rPr>
                        <a:t> </a:t>
                      </a:r>
                      <a:r>
                        <a:rPr lang="en-US" baseline="0" dirty="0" err="1" smtClean="0">
                          <a:solidFill>
                            <a:schemeClr val="tx1"/>
                          </a:solidFill>
                          <a:latin typeface="+mj-lt"/>
                        </a:rPr>
                        <a:t>px</a:t>
                      </a:r>
                      <a:endParaRPr lang="en-US" b="1" dirty="0">
                        <a:solidFill>
                          <a:schemeClr val="tx1"/>
                        </a:solidFill>
                        <a:latin typeface="+mj-lt"/>
                      </a:endParaRPr>
                    </a:p>
                  </a:txBody>
                  <a:tcPr/>
                </a:tc>
                <a:tc>
                  <a:txBody>
                    <a:bodyPr/>
                    <a:lstStyle/>
                    <a:p>
                      <a:pPr algn="ctr"/>
                      <a:r>
                        <a:rPr lang="en-US" dirty="0" smtClean="0">
                          <a:solidFill>
                            <a:schemeClr val="tx1"/>
                          </a:solidFill>
                          <a:latin typeface="+mj-lt"/>
                        </a:rPr>
                        <a:t>202x202 </a:t>
                      </a:r>
                      <a:r>
                        <a:rPr lang="en-US" dirty="0" err="1" smtClean="0">
                          <a:solidFill>
                            <a:schemeClr val="tx1"/>
                          </a:solidFill>
                          <a:latin typeface="+mj-lt"/>
                        </a:rPr>
                        <a:t>px</a:t>
                      </a:r>
                      <a:endParaRPr lang="en-US" dirty="0">
                        <a:solidFill>
                          <a:schemeClr val="tx1"/>
                        </a:solidFill>
                        <a:latin typeface="+mj-lt"/>
                      </a:endParaRPr>
                    </a:p>
                  </a:txBody>
                  <a:tcPr/>
                </a:tc>
                <a:tc>
                  <a:txBody>
                    <a:bodyPr/>
                    <a:lstStyle/>
                    <a:p>
                      <a:pPr algn="ctr"/>
                      <a:r>
                        <a:rPr lang="en-US" dirty="0" smtClean="0">
                          <a:solidFill>
                            <a:schemeClr val="tx1"/>
                          </a:solidFill>
                          <a:latin typeface="+mj-lt"/>
                        </a:rPr>
                        <a:t>360x360</a:t>
                      </a:r>
                      <a:r>
                        <a:rPr lang="en-US" baseline="0" dirty="0" smtClean="0">
                          <a:solidFill>
                            <a:schemeClr val="tx1"/>
                          </a:solidFill>
                          <a:latin typeface="+mj-lt"/>
                        </a:rPr>
                        <a:t> </a:t>
                      </a:r>
                      <a:r>
                        <a:rPr lang="en-US" baseline="0" dirty="0" err="1" smtClean="0">
                          <a:solidFill>
                            <a:schemeClr val="tx1"/>
                          </a:solidFill>
                          <a:latin typeface="+mj-lt"/>
                        </a:rPr>
                        <a:t>px</a:t>
                      </a:r>
                      <a:endParaRPr lang="en-US" dirty="0">
                        <a:solidFill>
                          <a:schemeClr val="tx1"/>
                        </a:solidFill>
                        <a:latin typeface="+mj-lt"/>
                      </a:endParaRPr>
                    </a:p>
                  </a:txBody>
                  <a:tcPr/>
                </a:tc>
              </a:tr>
              <a:tr h="399039">
                <a:tc>
                  <a:txBody>
                    <a:bodyPr/>
                    <a:lstStyle/>
                    <a:p>
                      <a:r>
                        <a:rPr lang="en-US" b="1" dirty="0" smtClean="0">
                          <a:latin typeface="+mj-lt"/>
                        </a:rPr>
                        <a:t>Tile ancho</a:t>
                      </a:r>
                      <a:endParaRPr lang="en-US" b="1" dirty="0">
                        <a:latin typeface="+mj-lt"/>
                      </a:endParaRPr>
                    </a:p>
                  </a:txBody>
                  <a:tcPr/>
                </a:tc>
                <a:tc>
                  <a:txBody>
                    <a:bodyPr/>
                    <a:lstStyle/>
                    <a:p>
                      <a:pPr algn="ctr"/>
                      <a:r>
                        <a:rPr lang="en-US" dirty="0" smtClean="0">
                          <a:solidFill>
                            <a:schemeClr val="tx1"/>
                          </a:solidFill>
                          <a:latin typeface="+mj-lt"/>
                        </a:rPr>
                        <a:t>Large</a:t>
                      </a:r>
                      <a:endParaRPr lang="en-US" dirty="0">
                        <a:solidFill>
                          <a:schemeClr val="tx1"/>
                        </a:solidFill>
                        <a:latin typeface="+mj-lt"/>
                      </a:endParaRPr>
                    </a:p>
                  </a:txBody>
                  <a:tcPr/>
                </a:tc>
                <a:tc>
                  <a:txBody>
                    <a:bodyPr/>
                    <a:lstStyle/>
                    <a:p>
                      <a:pPr algn="ctr"/>
                      <a:r>
                        <a:rPr lang="en-US" dirty="0" smtClean="0">
                          <a:solidFill>
                            <a:schemeClr val="tx1"/>
                          </a:solidFill>
                          <a:latin typeface="+mj-lt"/>
                        </a:rPr>
                        <a:t>691x336 </a:t>
                      </a:r>
                      <a:r>
                        <a:rPr lang="en-US" dirty="0" err="1" smtClean="0">
                          <a:solidFill>
                            <a:schemeClr val="tx1"/>
                          </a:solidFill>
                          <a:latin typeface="+mj-lt"/>
                        </a:rPr>
                        <a:t>px</a:t>
                      </a:r>
                      <a:endParaRPr lang="en-US" dirty="0">
                        <a:solidFill>
                          <a:schemeClr val="tx1"/>
                        </a:solidFill>
                        <a:latin typeface="+mj-lt"/>
                      </a:endParaRPr>
                    </a:p>
                  </a:txBody>
                  <a:tcPr/>
                </a:tc>
                <a:tc>
                  <a:txBody>
                    <a:bodyPr/>
                    <a:lstStyle/>
                    <a:p>
                      <a:pPr algn="ctr"/>
                      <a:r>
                        <a:rPr lang="en-US" dirty="0" smtClean="0">
                          <a:solidFill>
                            <a:schemeClr val="tx1"/>
                          </a:solidFill>
                          <a:latin typeface="+mj-lt"/>
                        </a:rPr>
                        <a:t>-</a:t>
                      </a:r>
                      <a:endParaRPr lang="en-US" dirty="0">
                        <a:solidFill>
                          <a:schemeClr val="tx1"/>
                        </a:solidFill>
                        <a:latin typeface="+mj-lt"/>
                      </a:endParaRPr>
                    </a:p>
                  </a:txBody>
                  <a:tcPr/>
                </a:tc>
                <a:tc>
                  <a:txBody>
                    <a:bodyPr/>
                    <a:lstStyle/>
                    <a:p>
                      <a:pPr algn="ctr"/>
                      <a:r>
                        <a:rPr lang="en-US" dirty="0" smtClean="0">
                          <a:solidFill>
                            <a:schemeClr val="tx1"/>
                          </a:solidFill>
                          <a:latin typeface="+mj-lt"/>
                        </a:rPr>
                        <a:t>744x360</a:t>
                      </a:r>
                      <a:r>
                        <a:rPr lang="en-US" baseline="0" dirty="0" smtClean="0">
                          <a:solidFill>
                            <a:schemeClr val="tx1"/>
                          </a:solidFill>
                          <a:latin typeface="+mj-lt"/>
                        </a:rPr>
                        <a:t> </a:t>
                      </a:r>
                      <a:r>
                        <a:rPr lang="en-US" baseline="0" dirty="0" err="1" smtClean="0">
                          <a:solidFill>
                            <a:schemeClr val="tx1"/>
                          </a:solidFill>
                          <a:latin typeface="+mj-lt"/>
                        </a:rPr>
                        <a:t>px</a:t>
                      </a:r>
                      <a:endParaRPr lang="en-US" b="1" dirty="0">
                        <a:solidFill>
                          <a:schemeClr val="tx1"/>
                        </a:solidFill>
                        <a:latin typeface="+mj-lt"/>
                      </a:endParaRPr>
                    </a:p>
                  </a:txBody>
                  <a:tcPr/>
                </a:tc>
              </a:tr>
              <a:tr h="399039">
                <a:tc>
                  <a:txBody>
                    <a:bodyPr/>
                    <a:lstStyle/>
                    <a:p>
                      <a:r>
                        <a:rPr lang="en-US" b="1" dirty="0" smtClean="0">
                          <a:latin typeface="+mj-lt"/>
                        </a:rPr>
                        <a:t>Splash Screen*</a:t>
                      </a:r>
                      <a:endParaRPr lang="en-US" b="1" dirty="0">
                        <a:latin typeface="+mj-lt"/>
                      </a:endParaRPr>
                    </a:p>
                  </a:txBody>
                  <a:tcPr/>
                </a:tc>
                <a:tc>
                  <a:txBody>
                    <a:bodyPr/>
                    <a:lstStyle/>
                    <a:p>
                      <a:pPr algn="ctr"/>
                      <a:r>
                        <a:rPr lang="en-US" dirty="0" smtClean="0">
                          <a:solidFill>
                            <a:schemeClr val="tx1"/>
                          </a:solidFill>
                          <a:latin typeface="+mj-lt"/>
                        </a:rPr>
                        <a:t>-</a:t>
                      </a:r>
                      <a:endParaRPr lang="en-US" dirty="0">
                        <a:solidFill>
                          <a:schemeClr val="tx1"/>
                        </a:solidFill>
                        <a:latin typeface="+mj-lt"/>
                      </a:endParaRPr>
                    </a:p>
                  </a:txBody>
                  <a:tcPr/>
                </a:tc>
                <a:tc>
                  <a:txBody>
                    <a:bodyPr/>
                    <a:lstStyle/>
                    <a:p>
                      <a:pPr algn="ctr"/>
                      <a:r>
                        <a:rPr lang="en-US" dirty="0" smtClean="0">
                          <a:solidFill>
                            <a:schemeClr val="tx1"/>
                          </a:solidFill>
                          <a:latin typeface="+mj-lt"/>
                        </a:rPr>
                        <a:t>-</a:t>
                      </a:r>
                      <a:endParaRPr lang="en-US" b="0" dirty="0">
                        <a:solidFill>
                          <a:schemeClr val="tx1"/>
                        </a:solidFill>
                        <a:latin typeface="+mj-lt"/>
                      </a:endParaRPr>
                    </a:p>
                  </a:txBody>
                  <a:tcPr/>
                </a:tc>
                <a:tc>
                  <a:txBody>
                    <a:bodyPr/>
                    <a:lstStyle/>
                    <a:p>
                      <a:pPr algn="ctr"/>
                      <a:r>
                        <a:rPr lang="en-US" dirty="0" smtClean="0">
                          <a:solidFill>
                            <a:schemeClr val="tx1"/>
                          </a:solidFill>
                          <a:latin typeface="+mj-lt"/>
                        </a:rPr>
                        <a:t>-</a:t>
                      </a:r>
                      <a:endParaRPr lang="en-US" b="1" dirty="0">
                        <a:solidFill>
                          <a:schemeClr val="tx1"/>
                        </a:solidFill>
                        <a:latin typeface="+mj-lt"/>
                      </a:endParaRPr>
                    </a:p>
                  </a:txBody>
                  <a:tcPr/>
                </a:tc>
                <a:tc>
                  <a:txBody>
                    <a:bodyPr/>
                    <a:lstStyle/>
                    <a:p>
                      <a:pPr algn="ctr"/>
                      <a:r>
                        <a:rPr lang="en-US" b="0" dirty="0" smtClean="0">
                          <a:solidFill>
                            <a:schemeClr val="tx1"/>
                          </a:solidFill>
                          <a:latin typeface="+mj-lt"/>
                        </a:rPr>
                        <a:t>480x800</a:t>
                      </a:r>
                      <a:r>
                        <a:rPr lang="en-US" b="0" baseline="0" dirty="0" smtClean="0">
                          <a:solidFill>
                            <a:schemeClr val="tx1"/>
                          </a:solidFill>
                          <a:latin typeface="+mj-lt"/>
                        </a:rPr>
                        <a:t> </a:t>
                      </a:r>
                      <a:r>
                        <a:rPr lang="en-US" b="0" baseline="0" dirty="0" err="1" smtClean="0">
                          <a:solidFill>
                            <a:schemeClr val="tx1"/>
                          </a:solidFill>
                          <a:latin typeface="+mj-lt"/>
                        </a:rPr>
                        <a:t>px</a:t>
                      </a:r>
                      <a:endParaRPr lang="en-US" b="1" dirty="0">
                        <a:solidFill>
                          <a:schemeClr val="tx1"/>
                        </a:solidFill>
                        <a:latin typeface="+mj-lt"/>
                      </a:endParaRPr>
                    </a:p>
                  </a:txBody>
                  <a:tcPr/>
                </a:tc>
              </a:tr>
            </a:tbl>
          </a:graphicData>
        </a:graphic>
      </p:graphicFrame>
      <p:sp>
        <p:nvSpPr>
          <p:cNvPr id="8" name="Rectangle 7"/>
          <p:cNvSpPr/>
          <p:nvPr/>
        </p:nvSpPr>
        <p:spPr>
          <a:xfrm>
            <a:off x="4770437" y="5872375"/>
            <a:ext cx="7311519" cy="469103"/>
          </a:xfrm>
          <a:prstGeom prst="rect">
            <a:avLst/>
          </a:prstGeom>
        </p:spPr>
        <p:txBody>
          <a:bodyPr wrap="square">
            <a:spAutoFit/>
          </a:bodyPr>
          <a:lstStyle/>
          <a:p>
            <a:pPr algn="r">
              <a:lnSpc>
                <a:spcPct val="90000"/>
              </a:lnSpc>
              <a:spcBef>
                <a:spcPts val="816"/>
              </a:spcBef>
            </a:pPr>
            <a:r>
              <a:rPr lang="en-US" sz="1360" dirty="0" smtClean="0">
                <a:solidFill>
                  <a:schemeClr val="bg2"/>
                </a:solidFill>
              </a:rPr>
              <a:t>*Splash screen can be scaled to support multi-resolutions, </a:t>
            </a:r>
            <a:r>
              <a:rPr lang="en-US" sz="1360" dirty="0">
                <a:solidFill>
                  <a:schemeClr val="bg2"/>
                </a:solidFill>
              </a:rPr>
              <a:t>for more info go to </a:t>
            </a:r>
            <a:r>
              <a:rPr lang="en-US" sz="1360" dirty="0">
                <a:solidFill>
                  <a:schemeClr val="bg2"/>
                </a:solidFill>
                <a:hlinkClick r:id="rId2"/>
              </a:rPr>
              <a:t>http://msdn.microsoft.com/en-US/library/windowsphone/develop/jj206974(v=vs.105).</a:t>
            </a:r>
            <a:r>
              <a:rPr lang="en-US" sz="1360" dirty="0" smtClean="0">
                <a:solidFill>
                  <a:schemeClr val="bg2"/>
                </a:solidFill>
                <a:hlinkClick r:id="rId2"/>
              </a:rPr>
              <a:t>aspx</a:t>
            </a:r>
            <a:r>
              <a:rPr lang="en-US" sz="1360" dirty="0" smtClean="0">
                <a:solidFill>
                  <a:schemeClr val="bg2"/>
                </a:solidFill>
              </a:rPr>
              <a:t> </a:t>
            </a:r>
            <a:endParaRPr lang="en-US" sz="1360" dirty="0">
              <a:solidFill>
                <a:schemeClr val="bg2"/>
              </a:solidFill>
            </a:endParaRPr>
          </a:p>
        </p:txBody>
      </p:sp>
    </p:spTree>
    <p:extLst>
      <p:ext uri="{BB962C8B-B14F-4D97-AF65-F5344CB8AC3E}">
        <p14:creationId xmlns:p14="http://schemas.microsoft.com/office/powerpoint/2010/main" val="76369098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Capacidades</a:t>
            </a:r>
            <a:r>
              <a:rPr lang="en-US" dirty="0" smtClean="0"/>
              <a:t> de la App</a:t>
            </a:r>
            <a:endParaRPr lang="nl-NL" dirty="0"/>
          </a:p>
        </p:txBody>
      </p:sp>
      <p:sp>
        <p:nvSpPr>
          <p:cNvPr id="7" name="Text Placeholder 6"/>
          <p:cNvSpPr>
            <a:spLocks noGrp="1"/>
          </p:cNvSpPr>
          <p:nvPr>
            <p:ph type="body" sz="quarter" idx="10"/>
          </p:nvPr>
        </p:nvSpPr>
        <p:spPr>
          <a:xfrm>
            <a:off x="274638" y="1212850"/>
            <a:ext cx="6553199" cy="2308324"/>
          </a:xfrm>
        </p:spPr>
        <p:txBody>
          <a:bodyPr/>
          <a:lstStyle/>
          <a:p>
            <a:r>
              <a:rPr lang="en-US" dirty="0" err="1" smtClean="0"/>
              <a:t>Acceso</a:t>
            </a:r>
            <a:r>
              <a:rPr lang="en-US" dirty="0" smtClean="0"/>
              <a:t> de la App </a:t>
            </a:r>
          </a:p>
          <a:p>
            <a:pPr lvl="1"/>
            <a:r>
              <a:rPr lang="en-US" dirty="0" smtClean="0"/>
              <a:t>Las </a:t>
            </a:r>
            <a:r>
              <a:rPr lang="en-US" dirty="0" err="1" smtClean="0"/>
              <a:t>capacidades</a:t>
            </a:r>
            <a:r>
              <a:rPr lang="en-US" dirty="0" smtClean="0"/>
              <a:t> </a:t>
            </a:r>
            <a:r>
              <a:rPr lang="en-US" dirty="0" err="1" smtClean="0"/>
              <a:t>definen</a:t>
            </a:r>
            <a:r>
              <a:rPr lang="en-US" dirty="0" smtClean="0"/>
              <a:t> el </a:t>
            </a:r>
            <a:r>
              <a:rPr lang="en-US" dirty="0" err="1" smtClean="0"/>
              <a:t>nivel</a:t>
            </a:r>
            <a:r>
              <a:rPr lang="en-US" dirty="0" smtClean="0"/>
              <a:t> de </a:t>
            </a:r>
            <a:r>
              <a:rPr lang="en-US" dirty="0" err="1" smtClean="0"/>
              <a:t>acceso</a:t>
            </a:r>
            <a:r>
              <a:rPr lang="en-US" dirty="0" smtClean="0"/>
              <a:t> de la App</a:t>
            </a:r>
          </a:p>
          <a:p>
            <a:pPr lvl="1"/>
            <a:r>
              <a:rPr lang="en-US" dirty="0" smtClean="0"/>
              <a:t>El </a:t>
            </a:r>
            <a:r>
              <a:rPr lang="en-US" dirty="0" err="1" smtClean="0"/>
              <a:t>necesitar</a:t>
            </a:r>
            <a:r>
              <a:rPr lang="en-US" dirty="0" smtClean="0"/>
              <a:t> </a:t>
            </a:r>
            <a:r>
              <a:rPr lang="en-US" dirty="0" err="1" smtClean="0"/>
              <a:t>una</a:t>
            </a:r>
            <a:r>
              <a:rPr lang="en-US" dirty="0" smtClean="0"/>
              <a:t> </a:t>
            </a:r>
            <a:r>
              <a:rPr lang="en-US" dirty="0" err="1" smtClean="0"/>
              <a:t>capacidad</a:t>
            </a:r>
            <a:r>
              <a:rPr lang="en-US" dirty="0" smtClean="0"/>
              <a:t> no </a:t>
            </a:r>
            <a:r>
              <a:rPr lang="en-US" dirty="0" err="1" smtClean="0"/>
              <a:t>marcada</a:t>
            </a:r>
            <a:r>
              <a:rPr lang="en-US" dirty="0" smtClean="0"/>
              <a:t> </a:t>
            </a:r>
            <a:r>
              <a:rPr lang="en-US" dirty="0" err="1" smtClean="0"/>
              <a:t>provocará</a:t>
            </a:r>
            <a:r>
              <a:rPr lang="en-US" dirty="0" smtClean="0"/>
              <a:t> </a:t>
            </a:r>
            <a:r>
              <a:rPr lang="en-US" dirty="0" err="1" smtClean="0"/>
              <a:t>una</a:t>
            </a:r>
            <a:r>
              <a:rPr lang="en-US" dirty="0" smtClean="0"/>
              <a:t> </a:t>
            </a:r>
            <a:r>
              <a:rPr lang="en-US" dirty="0" err="1" smtClean="0"/>
              <a:t>excepcion</a:t>
            </a:r>
            <a:r>
              <a:rPr lang="en-US" dirty="0" smtClean="0"/>
              <a:t> </a:t>
            </a:r>
            <a:r>
              <a:rPr lang="en-US" dirty="0" err="1" smtClean="0"/>
              <a:t>en</a:t>
            </a:r>
            <a:r>
              <a:rPr lang="en-US" dirty="0" smtClean="0"/>
              <a:t> </a:t>
            </a:r>
            <a:r>
              <a:rPr lang="en-US" dirty="0" err="1" smtClean="0"/>
              <a:t>tiempo</a:t>
            </a:r>
            <a:r>
              <a:rPr lang="en-US" dirty="0" smtClean="0"/>
              <a:t> de </a:t>
            </a:r>
            <a:r>
              <a:rPr lang="en-US" dirty="0" err="1" smtClean="0"/>
              <a:t>ejecución</a:t>
            </a:r>
            <a:endParaRPr lang="en-US" dirty="0" smtClean="0"/>
          </a:p>
          <a:p>
            <a:pPr lvl="1"/>
            <a:r>
              <a:rPr lang="en-US" dirty="0" smtClean="0"/>
              <a:t>Las </a:t>
            </a:r>
            <a:r>
              <a:rPr lang="en-US" dirty="0" err="1" smtClean="0"/>
              <a:t>capacidades</a:t>
            </a:r>
            <a:r>
              <a:rPr lang="en-US" dirty="0" smtClean="0"/>
              <a:t> del </a:t>
            </a:r>
            <a:r>
              <a:rPr lang="en-US" dirty="0" err="1" smtClean="0"/>
              <a:t>archivo</a:t>
            </a:r>
            <a:r>
              <a:rPr lang="en-US" dirty="0" smtClean="0"/>
              <a:t> </a:t>
            </a:r>
            <a:r>
              <a:rPr lang="en-US" dirty="0" err="1" smtClean="0"/>
              <a:t>AppXManifest</a:t>
            </a:r>
            <a:r>
              <a:rPr lang="en-US" dirty="0" smtClean="0"/>
              <a:t> </a:t>
            </a:r>
            <a:r>
              <a:rPr lang="en-US" dirty="0" err="1" smtClean="0"/>
              <a:t>tienen</a:t>
            </a:r>
            <a:r>
              <a:rPr lang="en-US" dirty="0" smtClean="0"/>
              <a:t> </a:t>
            </a:r>
            <a:r>
              <a:rPr lang="en-US" dirty="0" err="1" smtClean="0"/>
              <a:t>nombres</a:t>
            </a:r>
            <a:r>
              <a:rPr lang="en-US" dirty="0" smtClean="0"/>
              <a:t> </a:t>
            </a:r>
            <a:r>
              <a:rPr lang="en-US" dirty="0" err="1" smtClean="0"/>
              <a:t>legibles</a:t>
            </a:r>
            <a:endParaRPr lang="en-US" dirty="0" smtClean="0"/>
          </a:p>
        </p:txBody>
      </p:sp>
      <p:pic>
        <p:nvPicPr>
          <p:cNvPr id="8" name="Picture 7"/>
          <p:cNvPicPr>
            <a:picLocks noChangeAspect="1"/>
          </p:cNvPicPr>
          <p:nvPr/>
        </p:nvPicPr>
        <p:blipFill>
          <a:blip r:embed="rId2"/>
          <a:stretch>
            <a:fillRect/>
          </a:stretch>
        </p:blipFill>
        <p:spPr>
          <a:xfrm>
            <a:off x="7056437" y="525462"/>
            <a:ext cx="2659879" cy="5634037"/>
          </a:xfrm>
          <a:prstGeom prst="rect">
            <a:avLst/>
          </a:prstGeom>
          <a:effectLst>
            <a:outerShdw blurRad="190500" algn="ctr" rotWithShape="0">
              <a:srgbClr val="000000">
                <a:alpha val="70000"/>
              </a:srgbClr>
            </a:outerShdw>
          </a:effectLst>
        </p:spPr>
      </p:pic>
      <p:pic>
        <p:nvPicPr>
          <p:cNvPr id="9" name="Picture 8"/>
          <p:cNvPicPr>
            <a:picLocks noChangeAspect="1"/>
          </p:cNvPicPr>
          <p:nvPr/>
        </p:nvPicPr>
        <p:blipFill>
          <a:blip r:embed="rId3"/>
          <a:stretch>
            <a:fillRect/>
          </a:stretch>
        </p:blipFill>
        <p:spPr>
          <a:xfrm>
            <a:off x="9716316" y="520730"/>
            <a:ext cx="2293121" cy="3756269"/>
          </a:xfrm>
          <a:prstGeom prst="rect">
            <a:avLst/>
          </a:prstGeom>
          <a:effectLst>
            <a:outerShdw blurRad="190500" algn="ctr" rotWithShape="0">
              <a:srgbClr val="000000">
                <a:alpha val="70000"/>
              </a:srgbClr>
            </a:outerShdw>
          </a:effectLst>
        </p:spPr>
      </p:pic>
      <p:sp>
        <p:nvSpPr>
          <p:cNvPr id="10" name="Rounded Rectangle 9"/>
          <p:cNvSpPr/>
          <p:nvPr/>
        </p:nvSpPr>
        <p:spPr bwMode="auto">
          <a:xfrm>
            <a:off x="7586275" y="6366794"/>
            <a:ext cx="1600201" cy="3063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smtClean="0">
                <a:gradFill>
                  <a:gsLst>
                    <a:gs pos="0">
                      <a:srgbClr val="FFFFFF"/>
                    </a:gs>
                    <a:gs pos="100000">
                      <a:srgbClr val="FFFFFF"/>
                    </a:gs>
                  </a:gsLst>
                  <a:lin ang="5400000" scaled="0"/>
                </a:gradFill>
                <a:ea typeface="Segoe UI" pitchFamily="34" charset="0"/>
                <a:cs typeface="Segoe UI" pitchFamily="34" charset="0"/>
              </a:rPr>
              <a:t>Silverlight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10057228" y="4502455"/>
            <a:ext cx="1600201" cy="306387"/>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WinRT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39240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Requisitos</a:t>
            </a:r>
            <a:r>
              <a:rPr lang="en-US" dirty="0" smtClean="0"/>
              <a:t> de Hardware</a:t>
            </a:r>
            <a:endParaRPr lang="nl-NL" dirty="0"/>
          </a:p>
        </p:txBody>
      </p:sp>
      <p:sp>
        <p:nvSpPr>
          <p:cNvPr id="7" name="Text Placeholder 6"/>
          <p:cNvSpPr>
            <a:spLocks noGrp="1"/>
          </p:cNvSpPr>
          <p:nvPr>
            <p:ph type="body" sz="quarter" idx="10"/>
          </p:nvPr>
        </p:nvSpPr>
        <p:spPr>
          <a:xfrm>
            <a:off x="274638" y="1212850"/>
            <a:ext cx="6553199" cy="1969770"/>
          </a:xfrm>
        </p:spPr>
        <p:txBody>
          <a:bodyPr/>
          <a:lstStyle/>
          <a:p>
            <a:r>
              <a:rPr lang="en-US" dirty="0" err="1" smtClean="0"/>
              <a:t>Restricciones</a:t>
            </a:r>
            <a:r>
              <a:rPr lang="en-US" dirty="0" smtClean="0"/>
              <a:t> </a:t>
            </a:r>
            <a:r>
              <a:rPr lang="en-US" dirty="0" err="1" smtClean="0"/>
              <a:t>en</a:t>
            </a:r>
            <a:r>
              <a:rPr lang="en-US" dirty="0" smtClean="0"/>
              <a:t> Hardware</a:t>
            </a:r>
          </a:p>
          <a:p>
            <a:pPr lvl="1"/>
            <a:r>
              <a:rPr lang="en-US" dirty="0" smtClean="0"/>
              <a:t>Los </a:t>
            </a:r>
            <a:r>
              <a:rPr lang="en-US" dirty="0" err="1" smtClean="0"/>
              <a:t>requisitos</a:t>
            </a:r>
            <a:r>
              <a:rPr lang="en-US" dirty="0" smtClean="0"/>
              <a:t> </a:t>
            </a:r>
            <a:r>
              <a:rPr lang="en-US" dirty="0" err="1" smtClean="0"/>
              <a:t>definen</a:t>
            </a:r>
            <a:r>
              <a:rPr lang="en-US" dirty="0" smtClean="0"/>
              <a:t> </a:t>
            </a:r>
            <a:r>
              <a:rPr lang="en-US" dirty="0" err="1" smtClean="0"/>
              <a:t>que</a:t>
            </a:r>
            <a:r>
              <a:rPr lang="en-US" dirty="0" smtClean="0"/>
              <a:t> </a:t>
            </a:r>
            <a:r>
              <a:rPr lang="en-US" dirty="0" err="1" smtClean="0"/>
              <a:t>dispositivos</a:t>
            </a:r>
            <a:r>
              <a:rPr lang="en-US" dirty="0" smtClean="0"/>
              <a:t> </a:t>
            </a:r>
            <a:r>
              <a:rPr lang="en-US" dirty="0" err="1" smtClean="0"/>
              <a:t>pueden</a:t>
            </a:r>
            <a:r>
              <a:rPr lang="en-US" dirty="0" smtClean="0"/>
              <a:t> o no </a:t>
            </a:r>
            <a:r>
              <a:rPr lang="en-US" dirty="0" err="1" smtClean="0"/>
              <a:t>ejecutar</a:t>
            </a:r>
            <a:r>
              <a:rPr lang="en-US" dirty="0" smtClean="0"/>
              <a:t> la App</a:t>
            </a:r>
          </a:p>
          <a:p>
            <a:pPr lvl="1"/>
            <a:r>
              <a:rPr lang="en-US" dirty="0" smtClean="0"/>
              <a:t>Los </a:t>
            </a:r>
            <a:r>
              <a:rPr lang="en-US" dirty="0" err="1" smtClean="0"/>
              <a:t>requisitos</a:t>
            </a:r>
            <a:r>
              <a:rPr lang="en-US" dirty="0" smtClean="0"/>
              <a:t> </a:t>
            </a:r>
            <a:r>
              <a:rPr lang="en-US" dirty="0" err="1" smtClean="0"/>
              <a:t>en</a:t>
            </a:r>
            <a:r>
              <a:rPr lang="en-US" dirty="0" smtClean="0"/>
              <a:t> hardware </a:t>
            </a:r>
            <a:r>
              <a:rPr lang="en-US" dirty="0" err="1" smtClean="0"/>
              <a:t>cuentan</a:t>
            </a:r>
            <a:r>
              <a:rPr lang="en-US" dirty="0" smtClean="0"/>
              <a:t> con un </a:t>
            </a:r>
            <a:r>
              <a:rPr lang="en-US" dirty="0" err="1" smtClean="0"/>
              <a:t>nombre</a:t>
            </a:r>
            <a:r>
              <a:rPr lang="en-US" dirty="0" smtClean="0"/>
              <a:t> legible </a:t>
            </a:r>
            <a:r>
              <a:rPr lang="en-US" dirty="0" err="1" smtClean="0"/>
              <a:t>en</a:t>
            </a:r>
            <a:r>
              <a:rPr lang="en-US" dirty="0" smtClean="0"/>
              <a:t> </a:t>
            </a:r>
            <a:r>
              <a:rPr lang="en-US" dirty="0" err="1" smtClean="0"/>
              <a:t>AppXManifest</a:t>
            </a:r>
            <a:endParaRPr lang="en-US" dirty="0" smtClean="0"/>
          </a:p>
        </p:txBody>
      </p:sp>
      <p:pic>
        <p:nvPicPr>
          <p:cNvPr id="2" name="Picture 1"/>
          <p:cNvPicPr>
            <a:picLocks noChangeAspect="1"/>
          </p:cNvPicPr>
          <p:nvPr/>
        </p:nvPicPr>
        <p:blipFill>
          <a:blip r:embed="rId2"/>
          <a:stretch>
            <a:fillRect/>
          </a:stretch>
        </p:blipFill>
        <p:spPr>
          <a:xfrm>
            <a:off x="8990012" y="1212849"/>
            <a:ext cx="2714625" cy="1790700"/>
          </a:xfrm>
          <a:prstGeom prst="rect">
            <a:avLst/>
          </a:prstGeom>
          <a:effectLst>
            <a:outerShdw blurRad="190500" algn="ctr" rotWithShape="0">
              <a:srgbClr val="000000">
                <a:alpha val="70000"/>
              </a:srgbClr>
            </a:outerShdw>
          </a:effectLst>
        </p:spPr>
      </p:pic>
      <p:pic>
        <p:nvPicPr>
          <p:cNvPr id="11" name="Picture 10"/>
          <p:cNvPicPr>
            <a:picLocks noChangeAspect="1"/>
          </p:cNvPicPr>
          <p:nvPr/>
        </p:nvPicPr>
        <p:blipFill>
          <a:blip r:embed="rId3"/>
          <a:stretch>
            <a:fillRect/>
          </a:stretch>
        </p:blipFill>
        <p:spPr>
          <a:xfrm>
            <a:off x="8968563" y="3373437"/>
            <a:ext cx="2898032" cy="1571625"/>
          </a:xfrm>
          <a:prstGeom prst="rect">
            <a:avLst/>
          </a:prstGeom>
          <a:effectLst>
            <a:outerShdw blurRad="190500" algn="ctr" rotWithShape="0">
              <a:srgbClr val="000000">
                <a:alpha val="70000"/>
              </a:srgbClr>
            </a:outerShdw>
          </a:effectLst>
        </p:spPr>
      </p:pic>
      <p:sp>
        <p:nvSpPr>
          <p:cNvPr id="9" name="Rounded Rectangle 8"/>
          <p:cNvSpPr/>
          <p:nvPr/>
        </p:nvSpPr>
        <p:spPr bwMode="auto">
          <a:xfrm>
            <a:off x="10561636" y="1023644"/>
            <a:ext cx="1600201" cy="3063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smtClean="0">
                <a:gradFill>
                  <a:gsLst>
                    <a:gs pos="0">
                      <a:srgbClr val="FFFFFF"/>
                    </a:gs>
                    <a:gs pos="100000">
                      <a:srgbClr val="FFFFFF"/>
                    </a:gs>
                  </a:gsLst>
                  <a:lin ang="5400000" scaled="0"/>
                </a:gradFill>
                <a:ea typeface="Segoe UI" pitchFamily="34" charset="0"/>
                <a:cs typeface="Segoe UI" pitchFamily="34" charset="0"/>
              </a:rPr>
              <a:t>Silverlight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bwMode="auto">
          <a:xfrm>
            <a:off x="10561636" y="3220243"/>
            <a:ext cx="1600201" cy="306387"/>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WinRT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147898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Información del </a:t>
            </a:r>
            <a:r>
              <a:rPr lang="en-US" dirty="0" err="1" smtClean="0"/>
              <a:t>paquete</a:t>
            </a:r>
            <a:endParaRPr lang="nl-NL" dirty="0"/>
          </a:p>
        </p:txBody>
      </p:sp>
      <p:sp>
        <p:nvSpPr>
          <p:cNvPr id="3" name="Text Placeholder 2"/>
          <p:cNvSpPr>
            <a:spLocks noGrp="1"/>
          </p:cNvSpPr>
          <p:nvPr>
            <p:ph type="body" sz="quarter" idx="10"/>
          </p:nvPr>
        </p:nvSpPr>
        <p:spPr>
          <a:xfrm>
            <a:off x="274638" y="1212850"/>
            <a:ext cx="6324598" cy="5355312"/>
          </a:xfrm>
        </p:spPr>
        <p:txBody>
          <a:bodyPr/>
          <a:lstStyle/>
          <a:p>
            <a:r>
              <a:rPr lang="en-US" dirty="0" smtClean="0"/>
              <a:t>Información del </a:t>
            </a:r>
            <a:r>
              <a:rPr lang="en-US" dirty="0" err="1" smtClean="0"/>
              <a:t>paquete</a:t>
            </a:r>
            <a:endParaRPr lang="en-US" dirty="0" smtClean="0"/>
          </a:p>
          <a:p>
            <a:pPr lvl="1"/>
            <a:r>
              <a:rPr lang="en-US" dirty="0" err="1" smtClean="0"/>
              <a:t>Referencia</a:t>
            </a:r>
            <a:r>
              <a:rPr lang="en-US" dirty="0" smtClean="0"/>
              <a:t> al </a:t>
            </a:r>
            <a:r>
              <a:rPr lang="en-US" dirty="0" err="1" smtClean="0"/>
              <a:t>desarrolador</a:t>
            </a:r>
            <a:endParaRPr lang="en-US" dirty="0" smtClean="0"/>
          </a:p>
          <a:p>
            <a:pPr lvl="1"/>
            <a:r>
              <a:rPr lang="en-US" dirty="0" smtClean="0"/>
              <a:t>Product ID </a:t>
            </a:r>
            <a:r>
              <a:rPr lang="en-US" dirty="0" err="1" smtClean="0"/>
              <a:t>puede</a:t>
            </a:r>
            <a:r>
              <a:rPr lang="en-US" dirty="0" smtClean="0"/>
              <a:t> </a:t>
            </a:r>
            <a:r>
              <a:rPr lang="en-US" dirty="0" err="1" smtClean="0"/>
              <a:t>sarse</a:t>
            </a:r>
            <a:r>
              <a:rPr lang="en-US" dirty="0" smtClean="0"/>
              <a:t> para </a:t>
            </a:r>
            <a:r>
              <a:rPr lang="en-US" dirty="0" err="1" smtClean="0"/>
              <a:t>testear</a:t>
            </a:r>
            <a:r>
              <a:rPr lang="en-US" dirty="0" smtClean="0"/>
              <a:t> In App Purchase</a:t>
            </a:r>
          </a:p>
          <a:p>
            <a:pPr lvl="1"/>
            <a:r>
              <a:rPr lang="en-US" dirty="0" smtClean="0"/>
              <a:t>Version</a:t>
            </a:r>
          </a:p>
          <a:p>
            <a:r>
              <a:rPr lang="en-US" dirty="0" err="1" smtClean="0"/>
              <a:t>Idiomas</a:t>
            </a:r>
            <a:endParaRPr lang="en-US" dirty="0" smtClean="0"/>
          </a:p>
          <a:p>
            <a:pPr lvl="1"/>
            <a:r>
              <a:rPr lang="en-US" dirty="0" smtClean="0"/>
              <a:t>Similar a la </a:t>
            </a:r>
            <a:r>
              <a:rPr lang="en-US" dirty="0" err="1" smtClean="0"/>
              <a:t>pestaña</a:t>
            </a:r>
            <a:r>
              <a:rPr lang="en-US" dirty="0" smtClean="0"/>
              <a:t> </a:t>
            </a:r>
            <a:r>
              <a:rPr lang="en-US" dirty="0" err="1" smtClean="0"/>
              <a:t>Aplicación</a:t>
            </a:r>
            <a:r>
              <a:rPr lang="en-US" dirty="0" smtClean="0"/>
              <a:t> de </a:t>
            </a:r>
            <a:r>
              <a:rPr lang="en-US" dirty="0" err="1" smtClean="0"/>
              <a:t>las</a:t>
            </a:r>
            <a:r>
              <a:rPr lang="en-US" dirty="0" smtClean="0"/>
              <a:t> Apps Windows Runtime</a:t>
            </a:r>
          </a:p>
          <a:p>
            <a:pPr lvl="1"/>
            <a:r>
              <a:rPr lang="en-US" dirty="0" err="1" smtClean="0"/>
              <a:t>Idiomas</a:t>
            </a:r>
            <a:r>
              <a:rPr lang="en-US" dirty="0" smtClean="0"/>
              <a:t> </a:t>
            </a:r>
            <a:r>
              <a:rPr lang="en-US" dirty="0" err="1" smtClean="0"/>
              <a:t>soportados</a:t>
            </a:r>
            <a:endParaRPr lang="en-US" dirty="0" smtClean="0"/>
          </a:p>
          <a:p>
            <a:r>
              <a:rPr lang="en-US" dirty="0" smtClean="0"/>
              <a:t>App bundling</a:t>
            </a:r>
          </a:p>
          <a:p>
            <a:pPr lvl="1"/>
            <a:r>
              <a:rPr lang="en-US" dirty="0" err="1" smtClean="0"/>
              <a:t>Específico</a:t>
            </a:r>
            <a:r>
              <a:rPr lang="en-US" dirty="0" smtClean="0"/>
              <a:t> de Apps Windows Runtime</a:t>
            </a:r>
          </a:p>
          <a:p>
            <a:pPr lvl="1"/>
            <a:r>
              <a:rPr lang="en-US" dirty="0" err="1" smtClean="0"/>
              <a:t>Contiene</a:t>
            </a:r>
            <a:r>
              <a:rPr lang="en-US" dirty="0" smtClean="0"/>
              <a:t> multiples </a:t>
            </a:r>
            <a:r>
              <a:rPr lang="en-US" dirty="0" err="1" smtClean="0"/>
              <a:t>paquetes</a:t>
            </a:r>
            <a:r>
              <a:rPr lang="en-US" dirty="0" smtClean="0"/>
              <a:t> </a:t>
            </a:r>
            <a:r>
              <a:rPr lang="en-US" dirty="0" err="1" smtClean="0"/>
              <a:t>por</a:t>
            </a:r>
            <a:r>
              <a:rPr lang="en-US" dirty="0" smtClean="0"/>
              <a:t> </a:t>
            </a:r>
            <a:r>
              <a:rPr lang="en-US" dirty="0" err="1" smtClean="0"/>
              <a:t>idioma</a:t>
            </a:r>
            <a:endParaRPr lang="en-US" dirty="0" smtClean="0"/>
          </a:p>
          <a:p>
            <a:pPr lvl="1"/>
            <a:r>
              <a:rPr lang="en-US" dirty="0" smtClean="0"/>
              <a:t>El </a:t>
            </a:r>
            <a:r>
              <a:rPr lang="en-US" dirty="0" err="1" smtClean="0"/>
              <a:t>usuario</a:t>
            </a:r>
            <a:r>
              <a:rPr lang="en-US" dirty="0" smtClean="0"/>
              <a:t> solo </a:t>
            </a:r>
            <a:r>
              <a:rPr lang="en-US" dirty="0" err="1" smtClean="0"/>
              <a:t>descarga</a:t>
            </a:r>
            <a:r>
              <a:rPr lang="en-US" dirty="0" smtClean="0"/>
              <a:t> la parte de la App </a:t>
            </a:r>
            <a:r>
              <a:rPr lang="en-US" dirty="0" err="1" smtClean="0"/>
              <a:t>que</a:t>
            </a:r>
            <a:r>
              <a:rPr lang="en-US" dirty="0" smtClean="0"/>
              <a:t> le </a:t>
            </a:r>
            <a:r>
              <a:rPr lang="en-US" dirty="0" err="1" smtClean="0"/>
              <a:t>interesa</a:t>
            </a:r>
            <a:endParaRPr lang="nl-NL" dirty="0"/>
          </a:p>
        </p:txBody>
      </p:sp>
      <p:pic>
        <p:nvPicPr>
          <p:cNvPr id="7" name="Picture 6"/>
          <p:cNvPicPr>
            <a:picLocks noChangeAspect="1"/>
          </p:cNvPicPr>
          <p:nvPr/>
        </p:nvPicPr>
        <p:blipFill>
          <a:blip r:embed="rId3"/>
          <a:stretch>
            <a:fillRect/>
          </a:stretch>
        </p:blipFill>
        <p:spPr>
          <a:xfrm>
            <a:off x="6583111" y="560779"/>
            <a:ext cx="5114925" cy="3548191"/>
          </a:xfrm>
          <a:prstGeom prst="rect">
            <a:avLst/>
          </a:prstGeom>
          <a:effectLst>
            <a:outerShdw blurRad="190500" algn="ctr" rotWithShape="0">
              <a:srgbClr val="000000">
                <a:alpha val="70000"/>
              </a:srgbClr>
            </a:outerShdw>
          </a:effectLst>
        </p:spPr>
      </p:pic>
      <p:pic>
        <p:nvPicPr>
          <p:cNvPr id="8" name="Picture 7"/>
          <p:cNvPicPr>
            <a:picLocks noChangeAspect="1"/>
          </p:cNvPicPr>
          <p:nvPr/>
        </p:nvPicPr>
        <p:blipFill>
          <a:blip r:embed="rId4"/>
          <a:stretch>
            <a:fillRect/>
          </a:stretch>
        </p:blipFill>
        <p:spPr>
          <a:xfrm>
            <a:off x="6599236" y="4454654"/>
            <a:ext cx="5114926" cy="1337328"/>
          </a:xfrm>
          <a:prstGeom prst="rect">
            <a:avLst/>
          </a:prstGeom>
          <a:effectLst>
            <a:outerShdw blurRad="190500" algn="ctr" rotWithShape="0">
              <a:srgbClr val="000000">
                <a:alpha val="70000"/>
              </a:srgbClr>
            </a:outerShdw>
          </a:effectLst>
        </p:spPr>
      </p:pic>
      <p:sp>
        <p:nvSpPr>
          <p:cNvPr id="9" name="Rounded Rectangle 8"/>
          <p:cNvSpPr/>
          <p:nvPr/>
        </p:nvSpPr>
        <p:spPr bwMode="auto">
          <a:xfrm>
            <a:off x="10561637" y="906462"/>
            <a:ext cx="1600201" cy="3063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smtClean="0">
                <a:gradFill>
                  <a:gsLst>
                    <a:gs pos="0">
                      <a:srgbClr val="FFFFFF"/>
                    </a:gs>
                    <a:gs pos="100000">
                      <a:srgbClr val="FFFFFF"/>
                    </a:gs>
                  </a:gsLst>
                  <a:lin ang="5400000" scaled="0"/>
                </a:gradFill>
                <a:ea typeface="Segoe UI" pitchFamily="34" charset="0"/>
                <a:cs typeface="Segoe UI" pitchFamily="34" charset="0"/>
              </a:rPr>
              <a:t>Silverlight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bwMode="auto">
          <a:xfrm>
            <a:off x="10561636" y="4514552"/>
            <a:ext cx="1600201" cy="306387"/>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WinRT</a:t>
            </a:r>
            <a:endParaRPr lang="en-GB"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98704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Resource Technology</a:t>
            </a:r>
            <a:endParaRPr lang="nl-NL" dirty="0"/>
          </a:p>
        </p:txBody>
      </p:sp>
      <p:sp>
        <p:nvSpPr>
          <p:cNvPr id="3" name="Text Placeholder 2"/>
          <p:cNvSpPr>
            <a:spLocks noGrp="1"/>
          </p:cNvSpPr>
          <p:nvPr>
            <p:ph type="body" sz="quarter" idx="10"/>
          </p:nvPr>
        </p:nvSpPr>
        <p:spPr>
          <a:xfrm>
            <a:off x="274638" y="1212850"/>
            <a:ext cx="11887200" cy="5078313"/>
          </a:xfrm>
        </p:spPr>
        <p:txBody>
          <a:bodyPr/>
          <a:lstStyle/>
          <a:p>
            <a:r>
              <a:rPr lang="en-US" dirty="0" err="1" smtClean="0"/>
              <a:t>Instalar</a:t>
            </a:r>
            <a:r>
              <a:rPr lang="en-US" dirty="0" smtClean="0"/>
              <a:t> y </a:t>
            </a:r>
            <a:r>
              <a:rPr lang="en-US" dirty="0" err="1" smtClean="0"/>
              <a:t>cargar</a:t>
            </a:r>
            <a:r>
              <a:rPr lang="en-US" dirty="0" smtClean="0"/>
              <a:t> </a:t>
            </a:r>
            <a:r>
              <a:rPr lang="en-US" dirty="0" err="1" smtClean="0"/>
              <a:t>recursos</a:t>
            </a:r>
            <a:r>
              <a:rPr lang="en-US" dirty="0" smtClean="0"/>
              <a:t> </a:t>
            </a:r>
            <a:r>
              <a:rPr lang="en-US" dirty="0" err="1" smtClean="0"/>
              <a:t>específicos</a:t>
            </a:r>
            <a:endParaRPr lang="en-US" dirty="0" smtClean="0"/>
          </a:p>
          <a:p>
            <a:pPr lvl="1"/>
            <a:r>
              <a:rPr lang="es-ES" dirty="0"/>
              <a:t>MRT determina los recursos </a:t>
            </a:r>
            <a:r>
              <a:rPr lang="es-ES" dirty="0" smtClean="0"/>
              <a:t>adecuados y </a:t>
            </a:r>
            <a:r>
              <a:rPr lang="es-ES" dirty="0"/>
              <a:t>elementos </a:t>
            </a:r>
            <a:r>
              <a:rPr lang="es-ES" dirty="0" smtClean="0"/>
              <a:t>gráficos para </a:t>
            </a:r>
            <a:r>
              <a:rPr lang="es-ES" dirty="0"/>
              <a:t>la configuración </a:t>
            </a:r>
            <a:r>
              <a:rPr lang="es-ES" dirty="0" smtClean="0"/>
              <a:t>de idioma del dispositivo</a:t>
            </a:r>
          </a:p>
          <a:p>
            <a:r>
              <a:rPr lang="es-ES" dirty="0" err="1" smtClean="0"/>
              <a:t>Canonicalización</a:t>
            </a:r>
            <a:r>
              <a:rPr lang="es-ES" dirty="0" smtClean="0"/>
              <a:t> de recursos</a:t>
            </a:r>
            <a:endParaRPr lang="en-US" dirty="0" smtClean="0">
              <a:solidFill>
                <a:schemeClr val="tx2"/>
              </a:solidFill>
            </a:endParaRPr>
          </a:p>
          <a:p>
            <a:pPr marL="0" lvl="2"/>
            <a:r>
              <a:rPr lang="en-US" sz="1800" dirty="0" smtClean="0"/>
              <a:t>Resources</a:t>
            </a:r>
            <a:r>
              <a:rPr lang="en-US" sz="1800" dirty="0"/>
              <a:t>/</a:t>
            </a:r>
          </a:p>
          <a:p>
            <a:pPr marL="1143000" lvl="2" indent="-914400"/>
            <a:r>
              <a:rPr lang="en-US" sz="1800" dirty="0"/>
              <a:t>	Strings/</a:t>
            </a:r>
          </a:p>
          <a:p>
            <a:pPr marL="1143000" lvl="2" indent="-914400"/>
            <a:r>
              <a:rPr lang="en-US" sz="1800" dirty="0"/>
              <a:t>		</a:t>
            </a:r>
            <a:r>
              <a:rPr lang="en-US" sz="1800" dirty="0" smtClean="0"/>
              <a:t>en-us/</a:t>
            </a:r>
            <a:r>
              <a:rPr lang="en-US" sz="1800" dirty="0" err="1" smtClean="0"/>
              <a:t>resources.resw</a:t>
            </a:r>
            <a:endParaRPr lang="en-US" sz="1800" dirty="0"/>
          </a:p>
          <a:p>
            <a:pPr marL="1143000" lvl="2" indent="-914400"/>
            <a:r>
              <a:rPr lang="en-US" sz="1800" dirty="0"/>
              <a:t>		</a:t>
            </a:r>
            <a:r>
              <a:rPr lang="en-US" sz="1800" dirty="0" err="1" smtClean="0"/>
              <a:t>fr-fr</a:t>
            </a:r>
            <a:r>
              <a:rPr lang="en-US" sz="1800" dirty="0" smtClean="0"/>
              <a:t>/</a:t>
            </a:r>
            <a:r>
              <a:rPr lang="en-US" sz="1800" dirty="0" err="1" smtClean="0"/>
              <a:t>resources.resw</a:t>
            </a:r>
            <a:endParaRPr lang="en-US" sz="1800" dirty="0"/>
          </a:p>
          <a:p>
            <a:pPr marL="1143000" lvl="2" indent="-914400"/>
            <a:r>
              <a:rPr lang="en-US" sz="1800" dirty="0"/>
              <a:t>		</a:t>
            </a:r>
            <a:r>
              <a:rPr lang="en-US" sz="1800" dirty="0" smtClean="0"/>
              <a:t>de-de/</a:t>
            </a:r>
            <a:r>
              <a:rPr lang="en-US" sz="1800" dirty="0" err="1" smtClean="0"/>
              <a:t>resources.resw</a:t>
            </a:r>
            <a:endParaRPr lang="en-US" sz="1800" dirty="0" smtClean="0"/>
          </a:p>
          <a:p>
            <a:pPr marL="1143000" lvl="2" indent="-1143000"/>
            <a:r>
              <a:rPr lang="en-US" sz="1800" dirty="0" smtClean="0"/>
              <a:t>Resources/</a:t>
            </a:r>
          </a:p>
          <a:p>
            <a:pPr marL="1143000" lvl="2" indent="-914400"/>
            <a:r>
              <a:rPr lang="en-US" sz="1800" dirty="0"/>
              <a:t>	Images/</a:t>
            </a:r>
          </a:p>
          <a:p>
            <a:pPr marL="1143000" lvl="2" indent="-914400"/>
            <a:r>
              <a:rPr lang="en-US" sz="1800" dirty="0"/>
              <a:t>		</a:t>
            </a:r>
            <a:r>
              <a:rPr lang="en-US" sz="1800" dirty="0" smtClean="0"/>
              <a:t>scale-100/logo.png</a:t>
            </a:r>
            <a:endParaRPr lang="en-US" sz="1800" dirty="0"/>
          </a:p>
          <a:p>
            <a:pPr marL="1143000" lvl="2" indent="-914400"/>
            <a:r>
              <a:rPr lang="en-US" sz="1800" dirty="0"/>
              <a:t>		</a:t>
            </a:r>
            <a:r>
              <a:rPr lang="en-US" sz="1800" dirty="0" smtClean="0"/>
              <a:t>scale-140/logo.png</a:t>
            </a:r>
            <a:endParaRPr lang="en-US" sz="1800" dirty="0"/>
          </a:p>
          <a:p>
            <a:pPr marL="1143000" lvl="2" indent="-914400"/>
            <a:r>
              <a:rPr lang="en-US" sz="1800" dirty="0"/>
              <a:t>		</a:t>
            </a:r>
            <a:r>
              <a:rPr lang="en-US" sz="1800" dirty="0" smtClean="0"/>
              <a:t>scale-240/logo.png</a:t>
            </a:r>
            <a:endParaRPr lang="en-US" sz="1800" dirty="0"/>
          </a:p>
        </p:txBody>
      </p:sp>
    </p:spTree>
    <p:extLst>
      <p:ext uri="{BB962C8B-B14F-4D97-AF65-F5344CB8AC3E}">
        <p14:creationId xmlns:p14="http://schemas.microsoft.com/office/powerpoint/2010/main" val="308382307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El </a:t>
            </a:r>
            <a:r>
              <a:rPr lang="en-US" dirty="0" err="1" smtClean="0"/>
              <a:t>archivo</a:t>
            </a:r>
            <a:r>
              <a:rPr lang="en-US" dirty="0" smtClean="0"/>
              <a:t> de </a:t>
            </a:r>
            <a:r>
              <a:rPr lang="en-US" dirty="0" err="1" smtClean="0"/>
              <a:t>manifiesto</a:t>
            </a:r>
            <a:endParaRPr lang="nl-NL" dirty="0"/>
          </a:p>
        </p:txBody>
      </p:sp>
      <p:sp>
        <p:nvSpPr>
          <p:cNvPr id="8" name="Text Placeholder 7"/>
          <p:cNvSpPr>
            <a:spLocks noGrp="1"/>
          </p:cNvSpPr>
          <p:nvPr>
            <p:ph type="body" sz="quarter" idx="12"/>
          </p:nvPr>
        </p:nvSpPr>
        <p:spPr/>
        <p:txBody>
          <a:bodyPr/>
          <a:lstStyle/>
          <a:p>
            <a:r>
              <a:rPr lang="en-US" dirty="0" smtClean="0"/>
              <a:t>Demo</a:t>
            </a:r>
            <a:endParaRPr lang="nl-NL" dirty="0"/>
          </a:p>
        </p:txBody>
      </p:sp>
    </p:spTree>
    <p:extLst>
      <p:ext uri="{BB962C8B-B14F-4D97-AF65-F5344CB8AC3E}">
        <p14:creationId xmlns:p14="http://schemas.microsoft.com/office/powerpoint/2010/main" val="110010425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Portal de </a:t>
            </a:r>
            <a:r>
              <a:rPr lang="en-US" dirty="0" err="1" smtClean="0"/>
              <a:t>desarrolladores</a:t>
            </a:r>
            <a:r>
              <a:rPr lang="en-US" dirty="0" smtClean="0"/>
              <a:t> y </a:t>
            </a:r>
            <a:r>
              <a:rPr lang="en-US" dirty="0" err="1" smtClean="0"/>
              <a:t>publicación</a:t>
            </a:r>
            <a:r>
              <a:rPr lang="en-US" dirty="0" smtClean="0"/>
              <a:t> de Apps</a:t>
            </a:r>
            <a:endParaRPr lang="nl-NL" dirty="0"/>
          </a:p>
        </p:txBody>
      </p:sp>
      <p:sp>
        <p:nvSpPr>
          <p:cNvPr id="5" name="Slide Number Placeholder 4"/>
          <p:cNvSpPr>
            <a:spLocks noGrp="1"/>
          </p:cNvSpPr>
          <p:nvPr>
            <p:ph type="sldNum" sz="quarter" idx="12"/>
          </p:nvPr>
        </p:nvSpPr>
        <p:spPr/>
        <p:txBody>
          <a:bodyPr/>
          <a:lstStyle/>
          <a:p>
            <a:fld id="{2775DF8E-1151-4C45-8C93-3AB060627CA9}" type="slidenum">
              <a:rPr lang="en-US" smtClean="0"/>
              <a:pPr/>
              <a:t>37</a:t>
            </a:fld>
            <a:endParaRPr lang="en-US"/>
          </a:p>
        </p:txBody>
      </p:sp>
    </p:spTree>
    <p:extLst>
      <p:ext uri="{BB962C8B-B14F-4D97-AF65-F5344CB8AC3E}">
        <p14:creationId xmlns:p14="http://schemas.microsoft.com/office/powerpoint/2010/main" val="95510660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Información de la App</a:t>
            </a:r>
            <a:endParaRPr lang="nl-NL" dirty="0"/>
          </a:p>
        </p:txBody>
      </p:sp>
    </p:spTree>
    <p:extLst>
      <p:ext uri="{BB962C8B-B14F-4D97-AF65-F5344CB8AC3E}">
        <p14:creationId xmlns:p14="http://schemas.microsoft.com/office/powerpoint/2010/main" val="158440845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7010398" cy="896050"/>
          </a:xfrm>
        </p:spPr>
        <p:txBody>
          <a:bodyPr/>
          <a:lstStyle/>
          <a:p>
            <a:r>
              <a:rPr lang="en-US" sz="4400" dirty="0" err="1" smtClean="0"/>
              <a:t>Identidad</a:t>
            </a:r>
            <a:r>
              <a:rPr lang="en-US" sz="4400" dirty="0" smtClean="0"/>
              <a:t> </a:t>
            </a:r>
            <a:r>
              <a:rPr lang="en-US" sz="4400" dirty="0" err="1" smtClean="0"/>
              <a:t>compartida</a:t>
            </a:r>
            <a:endParaRPr lang="en-US" sz="44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644"/>
          <a:stretch/>
        </p:blipFill>
        <p:spPr bwMode="auto">
          <a:xfrm>
            <a:off x="891871" y="3834078"/>
            <a:ext cx="5282173" cy="267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93358" y="1128967"/>
            <a:ext cx="7873309" cy="5007482"/>
          </a:xfrm>
          <a:prstGeom prst="rect">
            <a:avLst/>
          </a:prstGeom>
          <a:noFill/>
        </p:spPr>
        <p:txBody>
          <a:bodyPr wrap="square" lIns="182854" tIns="146283" rIns="182854" bIns="146283" rtlCol="0">
            <a:spAutoFit/>
          </a:bodyPr>
          <a:lstStyle/>
          <a:p>
            <a:pPr defTabSz="932563">
              <a:lnSpc>
                <a:spcPct val="90000"/>
              </a:lnSpc>
              <a:spcBef>
                <a:spcPct val="20000"/>
              </a:spcBef>
              <a:buClr>
                <a:srgbClr val="404040"/>
              </a:buClr>
              <a:buSzPct val="90000"/>
            </a:pPr>
            <a:r>
              <a:rPr lang="en-US" sz="2400" dirty="0" smtClean="0">
                <a:gradFill>
                  <a:gsLst>
                    <a:gs pos="1250">
                      <a:srgbClr val="404040"/>
                    </a:gs>
                    <a:gs pos="100000">
                      <a:srgbClr val="404040"/>
                    </a:gs>
                  </a:gsLst>
                  <a:lin ang="5400000" scaled="0"/>
                </a:gradFill>
                <a:latin typeface="Segoe UI Light"/>
              </a:rPr>
              <a:t>Si </a:t>
            </a:r>
            <a:r>
              <a:rPr lang="en-US" sz="2400" dirty="0" err="1" smtClean="0">
                <a:gradFill>
                  <a:gsLst>
                    <a:gs pos="1250">
                      <a:srgbClr val="404040"/>
                    </a:gs>
                    <a:gs pos="100000">
                      <a:srgbClr val="404040"/>
                    </a:gs>
                  </a:gsLst>
                  <a:lin ang="5400000" scaled="0"/>
                </a:gradFill>
                <a:latin typeface="Segoe UI Light"/>
              </a:rPr>
              <a:t>envias</a:t>
            </a:r>
            <a:r>
              <a:rPr lang="en-US" sz="2400" dirty="0" smtClean="0">
                <a:gradFill>
                  <a:gsLst>
                    <a:gs pos="1250">
                      <a:srgbClr val="404040"/>
                    </a:gs>
                    <a:gs pos="100000">
                      <a:srgbClr val="404040"/>
                    </a:gs>
                  </a:gsLst>
                  <a:lin ang="5400000" scaled="0"/>
                </a:gradFill>
                <a:latin typeface="Segoe UI Light"/>
              </a:rPr>
              <a:t> </a:t>
            </a:r>
            <a:r>
              <a:rPr lang="en-US" sz="2400" dirty="0" err="1" smtClean="0">
                <a:gradFill>
                  <a:gsLst>
                    <a:gs pos="1250">
                      <a:srgbClr val="404040"/>
                    </a:gs>
                    <a:gs pos="100000">
                      <a:srgbClr val="404040"/>
                    </a:gs>
                  </a:gsLst>
                  <a:lin ang="5400000" scaled="0"/>
                </a:gradFill>
                <a:latin typeface="Segoe UI Light"/>
              </a:rPr>
              <a:t>una</a:t>
            </a:r>
            <a:r>
              <a:rPr lang="en-US" sz="2400" dirty="0" smtClean="0">
                <a:gradFill>
                  <a:gsLst>
                    <a:gs pos="1250">
                      <a:srgbClr val="404040"/>
                    </a:gs>
                    <a:gs pos="100000">
                      <a:srgbClr val="404040"/>
                    </a:gs>
                  </a:gsLst>
                  <a:lin ang="5400000" scaled="0"/>
                </a:gradFill>
                <a:latin typeface="Segoe UI Light"/>
              </a:rPr>
              <a:t> App Windows y </a:t>
            </a:r>
            <a:r>
              <a:rPr lang="en-US" sz="2400" dirty="0" err="1" smtClean="0">
                <a:gradFill>
                  <a:gsLst>
                    <a:gs pos="1250">
                      <a:srgbClr val="404040"/>
                    </a:gs>
                    <a:gs pos="100000">
                      <a:srgbClr val="404040"/>
                    </a:gs>
                  </a:gsLst>
                  <a:lin ang="5400000" scaled="0"/>
                </a:gradFill>
                <a:latin typeface="Segoe UI Light"/>
              </a:rPr>
              <a:t>una</a:t>
            </a:r>
            <a:r>
              <a:rPr lang="en-US" sz="2400" dirty="0" smtClean="0">
                <a:gradFill>
                  <a:gsLst>
                    <a:gs pos="1250">
                      <a:srgbClr val="404040"/>
                    </a:gs>
                    <a:gs pos="100000">
                      <a:srgbClr val="404040"/>
                    </a:gs>
                  </a:gsLst>
                  <a:lin ang="5400000" scaled="0"/>
                </a:gradFill>
                <a:latin typeface="Segoe UI Light"/>
              </a:rPr>
              <a:t> App Windows Phone </a:t>
            </a:r>
            <a:r>
              <a:rPr lang="en-US" sz="2400" dirty="0" err="1" smtClean="0">
                <a:gradFill>
                  <a:gsLst>
                    <a:gs pos="1250">
                      <a:srgbClr val="404040"/>
                    </a:gs>
                    <a:gs pos="100000">
                      <a:srgbClr val="404040"/>
                    </a:gs>
                  </a:gsLst>
                  <a:lin ang="5400000" scaled="0"/>
                </a:gradFill>
                <a:latin typeface="Segoe UI Light"/>
              </a:rPr>
              <a:t>usando</a:t>
            </a:r>
            <a:r>
              <a:rPr lang="en-US" sz="2400" dirty="0" smtClean="0">
                <a:gradFill>
                  <a:gsLst>
                    <a:gs pos="1250">
                      <a:srgbClr val="404040"/>
                    </a:gs>
                    <a:gs pos="100000">
                      <a:srgbClr val="404040"/>
                    </a:gs>
                  </a:gsLst>
                  <a:lin ang="5400000" scaled="0"/>
                </a:gradFill>
                <a:latin typeface="Segoe UI Light"/>
              </a:rPr>
              <a:t> el </a:t>
            </a:r>
            <a:r>
              <a:rPr lang="en-US" sz="2400" dirty="0" err="1" smtClean="0">
                <a:gradFill>
                  <a:gsLst>
                    <a:gs pos="1250">
                      <a:srgbClr val="404040"/>
                    </a:gs>
                    <a:gs pos="100000">
                      <a:srgbClr val="404040"/>
                    </a:gs>
                  </a:gsLst>
                  <a:lin ang="5400000" scaled="0"/>
                </a:gradFill>
                <a:latin typeface="Segoe UI Light"/>
              </a:rPr>
              <a:t>mismo</a:t>
            </a:r>
            <a:r>
              <a:rPr lang="en-US" sz="2400" dirty="0" smtClean="0">
                <a:gradFill>
                  <a:gsLst>
                    <a:gs pos="1250">
                      <a:srgbClr val="404040"/>
                    </a:gs>
                    <a:gs pos="100000">
                      <a:srgbClr val="404040"/>
                    </a:gs>
                  </a:gsLst>
                  <a:lin ang="5400000" scaled="0"/>
                </a:gradFill>
                <a:latin typeface="Segoe UI Light"/>
              </a:rPr>
              <a:t> </a:t>
            </a:r>
            <a:r>
              <a:rPr lang="en-US" sz="2400" dirty="0" err="1" smtClean="0">
                <a:gradFill>
                  <a:gsLst>
                    <a:gs pos="1250">
                      <a:srgbClr val="404040"/>
                    </a:gs>
                    <a:gs pos="100000">
                      <a:srgbClr val="404040"/>
                    </a:gs>
                  </a:gsLst>
                  <a:lin ang="5400000" scaled="0"/>
                </a:gradFill>
                <a:latin typeface="Segoe UI Light"/>
              </a:rPr>
              <a:t>nombre</a:t>
            </a:r>
            <a:r>
              <a:rPr lang="en-US" sz="2400" dirty="0" smtClean="0">
                <a:gradFill>
                  <a:gsLst>
                    <a:gs pos="1250">
                      <a:srgbClr val="404040"/>
                    </a:gs>
                    <a:gs pos="100000">
                      <a:srgbClr val="404040"/>
                    </a:gs>
                  </a:gsLst>
                  <a:lin ang="5400000" scaled="0"/>
                </a:gradFill>
                <a:latin typeface="Segoe UI Light"/>
              </a:rPr>
              <a:t> </a:t>
            </a:r>
            <a:r>
              <a:rPr lang="en-US" sz="2400" dirty="0" err="1" smtClean="0">
                <a:gradFill>
                  <a:gsLst>
                    <a:gs pos="1250">
                      <a:srgbClr val="404040"/>
                    </a:gs>
                    <a:gs pos="100000">
                      <a:srgbClr val="404040"/>
                    </a:gs>
                  </a:gsLst>
                  <a:lin ang="5400000" scaled="0"/>
                </a:gradFill>
                <a:latin typeface="Segoe UI Light"/>
              </a:rPr>
              <a:t>reservado</a:t>
            </a:r>
            <a:r>
              <a:rPr lang="en-US" sz="2400" dirty="0" smtClean="0">
                <a:gradFill>
                  <a:gsLst>
                    <a:gs pos="1250">
                      <a:srgbClr val="404040"/>
                    </a:gs>
                    <a:gs pos="100000">
                      <a:srgbClr val="404040"/>
                    </a:gs>
                  </a:gsLst>
                  <a:lin ang="5400000" scaled="0"/>
                </a:gradFill>
                <a:latin typeface="Segoe UI Light"/>
              </a:rPr>
              <a:t>, son </a:t>
            </a:r>
            <a:r>
              <a:rPr lang="en-US" sz="2400" dirty="0" err="1" smtClean="0">
                <a:gradFill>
                  <a:gsLst>
                    <a:gs pos="1250">
                      <a:srgbClr val="404040"/>
                    </a:gs>
                    <a:gs pos="100000">
                      <a:srgbClr val="404040"/>
                    </a:gs>
                  </a:gsLst>
                  <a:lin ang="5400000" scaled="0"/>
                </a:gradFill>
                <a:latin typeface="Segoe UI Light"/>
              </a:rPr>
              <a:t>considerados</a:t>
            </a:r>
            <a:r>
              <a:rPr lang="en-US" sz="2400" dirty="0" smtClean="0">
                <a:gradFill>
                  <a:gsLst>
                    <a:gs pos="1250">
                      <a:srgbClr val="404040"/>
                    </a:gs>
                    <a:gs pos="100000">
                      <a:srgbClr val="404040"/>
                    </a:gs>
                  </a:gsLst>
                  <a:lin ang="5400000" scaled="0"/>
                </a:gradFill>
                <a:latin typeface="Segoe UI Light"/>
              </a:rPr>
              <a:t> </a:t>
            </a:r>
            <a:r>
              <a:rPr lang="en-US" sz="2400" dirty="0" err="1" smtClean="0">
                <a:gradFill>
                  <a:gsLst>
                    <a:gs pos="1250">
                      <a:srgbClr val="404040"/>
                    </a:gs>
                    <a:gs pos="100000">
                      <a:srgbClr val="404040"/>
                    </a:gs>
                  </a:gsLst>
                  <a:lin ang="5400000" scaled="0"/>
                </a:gradFill>
                <a:latin typeface="Segoe UI Light"/>
              </a:rPr>
              <a:t>como</a:t>
            </a:r>
            <a:r>
              <a:rPr lang="en-US" sz="2400" dirty="0" smtClean="0">
                <a:gradFill>
                  <a:gsLst>
                    <a:gs pos="1250">
                      <a:srgbClr val="404040"/>
                    </a:gs>
                    <a:gs pos="100000">
                      <a:srgbClr val="404040"/>
                    </a:gs>
                  </a:gsLst>
                  <a:lin ang="5400000" scaled="0"/>
                </a:gradFill>
                <a:latin typeface="Segoe UI Light"/>
              </a:rPr>
              <a:t> </a:t>
            </a:r>
            <a:r>
              <a:rPr lang="en-US" sz="2400" dirty="0" err="1" smtClean="0">
                <a:gradFill>
                  <a:gsLst>
                    <a:gs pos="1250">
                      <a:srgbClr val="404040"/>
                    </a:gs>
                    <a:gs pos="100000">
                      <a:srgbClr val="404040"/>
                    </a:gs>
                  </a:gsLst>
                  <a:lin ang="5400000" scaled="0"/>
                </a:gradFill>
                <a:latin typeface="Segoe UI Light"/>
              </a:rPr>
              <a:t>identidad</a:t>
            </a:r>
            <a:r>
              <a:rPr lang="en-US" sz="2400" dirty="0" smtClean="0">
                <a:gradFill>
                  <a:gsLst>
                    <a:gs pos="1250">
                      <a:srgbClr val="404040"/>
                    </a:gs>
                    <a:gs pos="100000">
                      <a:srgbClr val="404040"/>
                    </a:gs>
                  </a:gsLst>
                  <a:lin ang="5400000" scaled="0"/>
                </a:gradFill>
                <a:latin typeface="Segoe UI Light"/>
              </a:rPr>
              <a:t> </a:t>
            </a:r>
            <a:r>
              <a:rPr lang="en-US" sz="2400" dirty="0" err="1" smtClean="0">
                <a:gradFill>
                  <a:gsLst>
                    <a:gs pos="1250">
                      <a:srgbClr val="404040"/>
                    </a:gs>
                    <a:gs pos="100000">
                      <a:srgbClr val="404040"/>
                    </a:gs>
                  </a:gsLst>
                  <a:lin ang="5400000" scaled="0"/>
                </a:gradFill>
                <a:latin typeface="Segoe UI Light"/>
              </a:rPr>
              <a:t>compartida</a:t>
            </a:r>
            <a:endParaRPr lang="en-US" sz="2400" dirty="0" smtClean="0">
              <a:gradFill>
                <a:gsLst>
                  <a:gs pos="1250">
                    <a:srgbClr val="404040"/>
                  </a:gs>
                  <a:gs pos="100000">
                    <a:srgbClr val="404040"/>
                  </a:gs>
                </a:gsLst>
                <a:lin ang="5400000" scaled="0"/>
              </a:gradFill>
              <a:latin typeface="Segoe UI Light"/>
            </a:endParaRPr>
          </a:p>
          <a:p>
            <a:pPr defTabSz="932563">
              <a:lnSpc>
                <a:spcPct val="90000"/>
              </a:lnSpc>
              <a:spcBef>
                <a:spcPct val="20000"/>
              </a:spcBef>
              <a:buClr>
                <a:srgbClr val="404040"/>
              </a:buClr>
              <a:buSzPct val="90000"/>
            </a:pPr>
            <a:r>
              <a:rPr lang="en-US" sz="2400" dirty="0" smtClean="0">
                <a:gradFill>
                  <a:gsLst>
                    <a:gs pos="1250">
                      <a:srgbClr val="404040"/>
                    </a:gs>
                    <a:gs pos="100000">
                      <a:srgbClr val="404040"/>
                    </a:gs>
                  </a:gsLst>
                  <a:lin ang="5400000" scaled="0"/>
                </a:gradFill>
                <a:latin typeface="Segoe UI Light"/>
              </a:rPr>
              <a:t>Los </a:t>
            </a:r>
            <a:r>
              <a:rPr lang="en-US" sz="2400" dirty="0" err="1" smtClean="0">
                <a:gradFill>
                  <a:gsLst>
                    <a:gs pos="1250">
                      <a:srgbClr val="404040"/>
                    </a:gs>
                    <a:gs pos="100000">
                      <a:srgbClr val="404040"/>
                    </a:gs>
                  </a:gsLst>
                  <a:lin ang="5400000" scaled="0"/>
                </a:gradFill>
                <a:latin typeface="Segoe UI Light"/>
              </a:rPr>
              <a:t>usuarios</a:t>
            </a:r>
            <a:r>
              <a:rPr lang="en-US" sz="2400" dirty="0" smtClean="0">
                <a:gradFill>
                  <a:gsLst>
                    <a:gs pos="1250">
                      <a:srgbClr val="404040"/>
                    </a:gs>
                    <a:gs pos="100000">
                      <a:srgbClr val="404040"/>
                    </a:gs>
                  </a:gsLst>
                  <a:lin ang="5400000" scaled="0"/>
                </a:gradFill>
                <a:latin typeface="Segoe UI Light"/>
              </a:rPr>
              <a:t> </a:t>
            </a:r>
            <a:r>
              <a:rPr lang="en-US" sz="2400" dirty="0" err="1" smtClean="0">
                <a:gradFill>
                  <a:gsLst>
                    <a:gs pos="1250">
                      <a:srgbClr val="404040"/>
                    </a:gs>
                    <a:gs pos="100000">
                      <a:srgbClr val="404040"/>
                    </a:gs>
                  </a:gsLst>
                  <a:lin ang="5400000" scaled="0"/>
                </a:gradFill>
                <a:latin typeface="Segoe UI Light"/>
              </a:rPr>
              <a:t>obtiene</a:t>
            </a:r>
            <a:r>
              <a:rPr lang="en-US" sz="2400" dirty="0" smtClean="0">
                <a:gradFill>
                  <a:gsLst>
                    <a:gs pos="1250">
                      <a:srgbClr val="404040"/>
                    </a:gs>
                    <a:gs pos="100000">
                      <a:srgbClr val="404040"/>
                    </a:gs>
                  </a:gsLst>
                  <a:lin ang="5400000" scaled="0"/>
                </a:gradFill>
                <a:latin typeface="Segoe UI Light"/>
              </a:rPr>
              <a:t> la App e </a:t>
            </a:r>
            <a:r>
              <a:rPr lang="en-US" sz="2400" dirty="0" err="1" smtClean="0">
                <a:gradFill>
                  <a:gsLst>
                    <a:gs pos="1250">
                      <a:srgbClr val="404040"/>
                    </a:gs>
                    <a:gs pos="100000">
                      <a:srgbClr val="404040"/>
                    </a:gs>
                  </a:gsLst>
                  <a:lin ang="5400000" scaled="0"/>
                </a:gradFill>
                <a:latin typeface="Segoe UI Light"/>
              </a:rPr>
              <a:t>incluso</a:t>
            </a:r>
            <a:r>
              <a:rPr lang="en-US" sz="2400" dirty="0" smtClean="0">
                <a:gradFill>
                  <a:gsLst>
                    <a:gs pos="1250">
                      <a:srgbClr val="404040"/>
                    </a:gs>
                    <a:gs pos="100000">
                      <a:srgbClr val="404040"/>
                    </a:gs>
                  </a:gsLst>
                  <a:lin ang="5400000" scaled="0"/>
                </a:gradFill>
                <a:latin typeface="Segoe UI Light"/>
              </a:rPr>
              <a:t> los </a:t>
            </a:r>
            <a:r>
              <a:rPr lang="en-US" sz="2400" dirty="0" err="1" smtClean="0">
                <a:gradFill>
                  <a:gsLst>
                    <a:gs pos="1250">
                      <a:srgbClr val="404040"/>
                    </a:gs>
                    <a:gs pos="100000">
                      <a:srgbClr val="404040"/>
                    </a:gs>
                  </a:gsLst>
                  <a:lin ang="5400000" scaled="0"/>
                </a:gradFill>
                <a:latin typeface="Segoe UI Light"/>
              </a:rPr>
              <a:t>productos</a:t>
            </a:r>
            <a:r>
              <a:rPr lang="en-US" sz="2400" dirty="0" smtClean="0">
                <a:gradFill>
                  <a:gsLst>
                    <a:gs pos="1250">
                      <a:srgbClr val="404040"/>
                    </a:gs>
                    <a:gs pos="100000">
                      <a:srgbClr val="404040"/>
                    </a:gs>
                  </a:gsLst>
                  <a:lin ang="5400000" scaled="0"/>
                </a:gradFill>
                <a:latin typeface="Segoe UI Light"/>
              </a:rPr>
              <a:t> IAP para Windows </a:t>
            </a:r>
            <a:r>
              <a:rPr lang="en-US" sz="2400" dirty="0">
                <a:gradFill>
                  <a:gsLst>
                    <a:gs pos="1250">
                      <a:srgbClr val="404040"/>
                    </a:gs>
                    <a:gs pos="100000">
                      <a:srgbClr val="404040"/>
                    </a:gs>
                  </a:gsLst>
                  <a:lin ang="5400000" scaled="0"/>
                </a:gradFill>
                <a:latin typeface="Segoe UI Light"/>
              </a:rPr>
              <a:t>&amp; </a:t>
            </a:r>
            <a:r>
              <a:rPr lang="en-US" sz="2400" dirty="0" smtClean="0">
                <a:gradFill>
                  <a:gsLst>
                    <a:gs pos="1250">
                      <a:srgbClr val="404040"/>
                    </a:gs>
                    <a:gs pos="100000">
                      <a:srgbClr val="404040"/>
                    </a:gs>
                  </a:gsLst>
                  <a:lin ang="5400000" scaled="0"/>
                </a:gradFill>
                <a:latin typeface="Segoe UI Light"/>
              </a:rPr>
              <a:t>Phone</a:t>
            </a:r>
          </a:p>
          <a:p>
            <a:pPr defTabSz="932563">
              <a:lnSpc>
                <a:spcPct val="90000"/>
              </a:lnSpc>
              <a:spcBef>
                <a:spcPct val="20000"/>
              </a:spcBef>
              <a:buClr>
                <a:srgbClr val="404040"/>
              </a:buClr>
              <a:buSzPct val="90000"/>
            </a:pPr>
            <a:r>
              <a:rPr lang="en-US" sz="2400" dirty="0" smtClean="0">
                <a:gradFill>
                  <a:gsLst>
                    <a:gs pos="1250">
                      <a:srgbClr val="404040"/>
                    </a:gs>
                    <a:gs pos="100000">
                      <a:srgbClr val="404040"/>
                    </a:gs>
                  </a:gsLst>
                  <a:lin ang="5400000" scaled="0"/>
                </a:gradFill>
                <a:latin typeface="Segoe UI Light"/>
              </a:rPr>
              <a:t>Roaming data entre Windows &amp; Phone </a:t>
            </a:r>
          </a:p>
          <a:p>
            <a:pPr defTabSz="932563">
              <a:lnSpc>
                <a:spcPct val="90000"/>
              </a:lnSpc>
              <a:spcBef>
                <a:spcPct val="20000"/>
              </a:spcBef>
              <a:buClr>
                <a:srgbClr val="404040"/>
              </a:buClr>
              <a:buSzPct val="90000"/>
            </a:pPr>
            <a:r>
              <a:rPr lang="en-US" sz="2400" dirty="0" smtClean="0">
                <a:gradFill>
                  <a:gsLst>
                    <a:gs pos="1250">
                      <a:srgbClr val="404040"/>
                    </a:gs>
                    <a:gs pos="100000">
                      <a:srgbClr val="404040"/>
                    </a:gs>
                  </a:gsLst>
                  <a:lin ang="5400000" scaled="0"/>
                </a:gradFill>
                <a:latin typeface="Segoe UI Light"/>
              </a:rPr>
              <a:t>Canal de </a:t>
            </a:r>
            <a:r>
              <a:rPr lang="en-US" sz="2400" dirty="0" err="1" smtClean="0">
                <a:gradFill>
                  <a:gsLst>
                    <a:gs pos="1250">
                      <a:srgbClr val="404040"/>
                    </a:gs>
                    <a:gs pos="100000">
                      <a:srgbClr val="404040"/>
                    </a:gs>
                  </a:gsLst>
                  <a:lin ang="5400000" scaled="0"/>
                </a:gradFill>
                <a:latin typeface="Segoe UI Light"/>
              </a:rPr>
              <a:t>notificaciones</a:t>
            </a:r>
            <a:r>
              <a:rPr lang="en-US" sz="2400" dirty="0" smtClean="0">
                <a:gradFill>
                  <a:gsLst>
                    <a:gs pos="1250">
                      <a:srgbClr val="404040"/>
                    </a:gs>
                    <a:gs pos="100000">
                      <a:srgbClr val="404040"/>
                    </a:gs>
                  </a:gsLst>
                  <a:lin ang="5400000" scaled="0"/>
                </a:gradFill>
                <a:latin typeface="Segoe UI Light"/>
              </a:rPr>
              <a:t> push </a:t>
            </a:r>
            <a:r>
              <a:rPr lang="en-US" sz="2400" dirty="0" err="1" smtClean="0">
                <a:gradFill>
                  <a:gsLst>
                    <a:gs pos="1250">
                      <a:srgbClr val="404040"/>
                    </a:gs>
                    <a:gs pos="100000">
                      <a:srgbClr val="404040"/>
                    </a:gs>
                  </a:gsLst>
                  <a:lin ang="5400000" scaled="0"/>
                </a:gradFill>
                <a:latin typeface="Segoe UI Light"/>
              </a:rPr>
              <a:t>compartido</a:t>
            </a:r>
            <a:endParaRPr lang="en-US" sz="2400" dirty="0" smtClean="0">
              <a:gradFill>
                <a:gsLst>
                  <a:gs pos="1250">
                    <a:srgbClr val="404040"/>
                  </a:gs>
                  <a:gs pos="100000">
                    <a:srgbClr val="404040"/>
                  </a:gs>
                </a:gsLst>
                <a:lin ang="5400000" scaled="0"/>
              </a:gradFill>
              <a:latin typeface="Segoe UI Light"/>
            </a:endParaRPr>
          </a:p>
          <a:p>
            <a:pPr marL="342834" indent="-342834" defTabSz="932563">
              <a:lnSpc>
                <a:spcPct val="90000"/>
              </a:lnSpc>
              <a:spcBef>
                <a:spcPct val="20000"/>
              </a:spcBef>
              <a:buClr>
                <a:srgbClr val="404040"/>
              </a:buClr>
              <a:buSzPct val="90000"/>
              <a:buFont typeface="Wingdings" panose="05000000000000000000" pitchFamily="2" charset="2"/>
              <a:buChar char="§"/>
            </a:pPr>
            <a:endParaRPr lang="en-US" sz="2400" b="1" dirty="0" smtClean="0">
              <a:gradFill>
                <a:gsLst>
                  <a:gs pos="1250">
                    <a:srgbClr val="404040"/>
                  </a:gs>
                  <a:gs pos="100000">
                    <a:srgbClr val="404040"/>
                  </a:gs>
                </a:gsLst>
                <a:lin ang="5400000" scaled="0"/>
              </a:gradFill>
              <a:latin typeface="Segoe UI Light"/>
            </a:endParaRPr>
          </a:p>
          <a:p>
            <a:pPr marL="342834" indent="-342834" defTabSz="932563">
              <a:lnSpc>
                <a:spcPct val="90000"/>
              </a:lnSpc>
              <a:spcBef>
                <a:spcPct val="20000"/>
              </a:spcBef>
              <a:buClr>
                <a:srgbClr val="404040"/>
              </a:buClr>
              <a:buSzPct val="90000"/>
              <a:buFont typeface="Wingdings" panose="05000000000000000000" pitchFamily="2" charset="2"/>
              <a:buChar char="§"/>
            </a:pPr>
            <a:endParaRPr lang="en-US" sz="2000" dirty="0" smtClean="0">
              <a:gradFill>
                <a:gsLst>
                  <a:gs pos="1250">
                    <a:srgbClr val="404040"/>
                  </a:gs>
                  <a:gs pos="100000">
                    <a:srgbClr val="404040"/>
                  </a:gs>
                </a:gsLst>
                <a:lin ang="5400000" scaled="0"/>
              </a:gradFill>
              <a:latin typeface="Segoe UI Light"/>
            </a:endParaRPr>
          </a:p>
          <a:p>
            <a:pPr marL="342834" indent="-342834" defTabSz="932563">
              <a:lnSpc>
                <a:spcPct val="90000"/>
              </a:lnSpc>
              <a:spcBef>
                <a:spcPct val="20000"/>
              </a:spcBef>
              <a:buClr>
                <a:srgbClr val="404040"/>
              </a:buClr>
              <a:buSzPct val="90000"/>
              <a:buFont typeface="Wingdings" panose="05000000000000000000" pitchFamily="2" charset="2"/>
              <a:buChar char="§"/>
            </a:pPr>
            <a:endParaRPr lang="en-US" sz="2000" dirty="0" smtClean="0">
              <a:gradFill>
                <a:gsLst>
                  <a:gs pos="1250">
                    <a:srgbClr val="404040"/>
                  </a:gs>
                  <a:gs pos="100000">
                    <a:srgbClr val="404040"/>
                  </a:gs>
                </a:gsLst>
                <a:lin ang="5400000" scaled="0"/>
              </a:gradFill>
              <a:latin typeface="Segoe UI Light"/>
            </a:endParaRPr>
          </a:p>
          <a:p>
            <a:pPr marL="342834" indent="-342834" defTabSz="932563">
              <a:lnSpc>
                <a:spcPct val="90000"/>
              </a:lnSpc>
              <a:spcBef>
                <a:spcPct val="20000"/>
              </a:spcBef>
              <a:buClr>
                <a:srgbClr val="404040"/>
              </a:buClr>
              <a:buSzPct val="90000"/>
              <a:buFont typeface="Wingdings" panose="05000000000000000000" pitchFamily="2" charset="2"/>
              <a:buChar char="§"/>
            </a:pPr>
            <a:endParaRPr lang="en-US" sz="2000" dirty="0">
              <a:gradFill>
                <a:gsLst>
                  <a:gs pos="1250">
                    <a:srgbClr val="404040"/>
                  </a:gs>
                  <a:gs pos="100000">
                    <a:srgbClr val="404040"/>
                  </a:gs>
                </a:gsLst>
                <a:lin ang="5400000" scaled="0"/>
              </a:gradFill>
              <a:latin typeface="Segoe UI Light"/>
            </a:endParaRPr>
          </a:p>
          <a:p>
            <a:pPr marL="342834" indent="-342834" defTabSz="932563">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endParaRPr>
          </a:p>
          <a:p>
            <a:pPr marL="342834" indent="-342834" defTabSz="932563">
              <a:lnSpc>
                <a:spcPct val="90000"/>
              </a:lnSpc>
              <a:spcAft>
                <a:spcPts val="600"/>
              </a:spcAft>
              <a:buFont typeface="Arial" panose="020B0604020202020204" pitchFamily="34" charset="0"/>
              <a:buChar char="•"/>
            </a:pPr>
            <a:endParaRPr lang="en-US" sz="2400" dirty="0" err="1">
              <a:gradFill>
                <a:gsLst>
                  <a:gs pos="2917">
                    <a:srgbClr val="404040"/>
                  </a:gs>
                  <a:gs pos="30000">
                    <a:srgbClr val="404040"/>
                  </a:gs>
                </a:gsLst>
                <a:lin ang="5400000" scaled="0"/>
              </a:gra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767" y="3974030"/>
            <a:ext cx="1476146" cy="146354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837" y="3974031"/>
            <a:ext cx="3005628" cy="1463542"/>
          </a:xfrm>
          <a:prstGeom prst="rect">
            <a:avLst/>
          </a:prstGeom>
        </p:spPr>
      </p:pic>
      <p:sp>
        <p:nvSpPr>
          <p:cNvPr id="10" name="Rectangle 9"/>
          <p:cNvSpPr/>
          <p:nvPr/>
        </p:nvSpPr>
        <p:spPr>
          <a:xfrm>
            <a:off x="1002898" y="5540956"/>
            <a:ext cx="1548619" cy="267080"/>
          </a:xfrm>
          <a:prstGeom prst="rect">
            <a:avLst/>
          </a:prstGeom>
          <a:solidFill>
            <a:schemeClr val="bg1"/>
          </a:solidFill>
        </p:spPr>
        <p:txBody>
          <a:bodyPr wrap="square">
            <a:spAutoFit/>
          </a:bodyPr>
          <a:lstStyle/>
          <a:p>
            <a:pPr>
              <a:lnSpc>
                <a:spcPct val="90000"/>
              </a:lnSpc>
              <a:spcAft>
                <a:spcPts val="612"/>
              </a:spcAft>
            </a:pPr>
            <a:r>
              <a:rPr lang="en-US" sz="1224" b="1" dirty="0">
                <a:gradFill>
                  <a:gsLst>
                    <a:gs pos="2917">
                      <a:srgbClr val="404040"/>
                    </a:gs>
                    <a:gs pos="30000">
                      <a:srgbClr val="404040"/>
                    </a:gs>
                  </a:gsLst>
                  <a:lin ang="5400000" scaled="0"/>
                </a:gradFill>
              </a:rPr>
              <a:t>Quiz Bowl</a:t>
            </a:r>
          </a:p>
        </p:txBody>
      </p:sp>
      <p:sp>
        <p:nvSpPr>
          <p:cNvPr id="13" name="Rectangle 12"/>
          <p:cNvSpPr/>
          <p:nvPr/>
        </p:nvSpPr>
        <p:spPr>
          <a:xfrm>
            <a:off x="2946825" y="5557174"/>
            <a:ext cx="3202013" cy="612897"/>
          </a:xfrm>
          <a:prstGeom prst="rect">
            <a:avLst/>
          </a:prstGeom>
          <a:solidFill>
            <a:schemeClr val="bg1"/>
          </a:solidFill>
        </p:spPr>
        <p:txBody>
          <a:bodyPr wrap="square">
            <a:spAutoFit/>
          </a:bodyPr>
          <a:lstStyle/>
          <a:p>
            <a:pPr>
              <a:lnSpc>
                <a:spcPct val="90000"/>
              </a:lnSpc>
              <a:spcAft>
                <a:spcPts val="612"/>
              </a:spcAft>
            </a:pPr>
            <a:r>
              <a:rPr lang="en-US" sz="1224" b="1" dirty="0">
                <a:gradFill>
                  <a:gsLst>
                    <a:gs pos="2917">
                      <a:srgbClr val="404040"/>
                    </a:gs>
                    <a:gs pos="30000">
                      <a:srgbClr val="404040"/>
                    </a:gs>
                  </a:gsLst>
                  <a:lin ang="5400000" scaled="0"/>
                </a:gradFill>
              </a:rPr>
              <a:t>Quiz Bowl</a:t>
            </a:r>
            <a:br>
              <a:rPr lang="en-US" sz="1224" b="1" dirty="0">
                <a:gradFill>
                  <a:gsLst>
                    <a:gs pos="2917">
                      <a:srgbClr val="404040"/>
                    </a:gs>
                    <a:gs pos="30000">
                      <a:srgbClr val="404040"/>
                    </a:gs>
                  </a:gsLst>
                  <a:lin ang="5400000" scaled="0"/>
                </a:gradFill>
              </a:rPr>
            </a:br>
            <a:r>
              <a:rPr lang="en-US" sz="1224" dirty="0">
                <a:solidFill>
                  <a:srgbClr val="FFFFFF">
                    <a:lumMod val="50000"/>
                  </a:srgbClr>
                </a:solidFill>
              </a:rPr>
              <a:t>The next generation quiz game - compete real time with players worldwide.</a:t>
            </a:r>
          </a:p>
        </p:txBody>
      </p:sp>
      <p:sp>
        <p:nvSpPr>
          <p:cNvPr id="5" name="TextBox 4"/>
          <p:cNvSpPr txBox="1"/>
          <p:nvPr/>
        </p:nvSpPr>
        <p:spPr>
          <a:xfrm>
            <a:off x="1090604" y="5791282"/>
            <a:ext cx="375428" cy="172909"/>
          </a:xfrm>
          <a:prstGeom prst="rect">
            <a:avLst/>
          </a:prstGeom>
          <a:solidFill>
            <a:schemeClr val="bg1"/>
          </a:solidFill>
        </p:spPr>
        <p:txBody>
          <a:bodyPr wrap="square" lIns="0" tIns="0" rIns="0" bIns="0" rtlCol="0">
            <a:spAutoFit/>
          </a:bodyPr>
          <a:lstStyle/>
          <a:p>
            <a:pPr>
              <a:lnSpc>
                <a:spcPct val="90000"/>
              </a:lnSpc>
              <a:spcAft>
                <a:spcPts val="612"/>
              </a:spcAft>
            </a:pPr>
            <a:r>
              <a:rPr lang="en-US" sz="1224" dirty="0">
                <a:solidFill>
                  <a:srgbClr val="404040">
                    <a:lumMod val="75000"/>
                  </a:srgbClr>
                </a:solidFill>
              </a:rPr>
              <a:t>Free</a:t>
            </a:r>
          </a:p>
        </p:txBody>
      </p:sp>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b="47403"/>
          <a:stretch/>
        </p:blipFill>
        <p:spPr>
          <a:xfrm>
            <a:off x="8178939" y="3743461"/>
            <a:ext cx="3460556" cy="3033555"/>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b="40527"/>
          <a:stretch/>
        </p:blipFill>
        <p:spPr>
          <a:xfrm>
            <a:off x="8166667" y="190502"/>
            <a:ext cx="3460556" cy="3430178"/>
          </a:xfrm>
          <a:prstGeom prst="rect">
            <a:avLst/>
          </a:prstGeom>
        </p:spPr>
      </p:pic>
      <p:pic>
        <p:nvPicPr>
          <p:cNvPr id="12" name="Picture 11"/>
          <p:cNvPicPr>
            <a:picLocks noChangeAspect="1"/>
          </p:cNvPicPr>
          <p:nvPr/>
        </p:nvPicPr>
        <p:blipFill rotWithShape="1">
          <a:blip r:embed="rId8"/>
          <a:srcRect r="16009"/>
          <a:stretch/>
        </p:blipFill>
        <p:spPr>
          <a:xfrm>
            <a:off x="1438062" y="5789878"/>
            <a:ext cx="195825" cy="204007"/>
          </a:xfrm>
          <a:prstGeom prst="rect">
            <a:avLst/>
          </a:prstGeom>
        </p:spPr>
      </p:pic>
      <p:sp>
        <p:nvSpPr>
          <p:cNvPr id="15" name="TextBox 14"/>
          <p:cNvSpPr txBox="1"/>
          <p:nvPr/>
        </p:nvSpPr>
        <p:spPr>
          <a:xfrm>
            <a:off x="3032368" y="6165912"/>
            <a:ext cx="375428" cy="172909"/>
          </a:xfrm>
          <a:prstGeom prst="rect">
            <a:avLst/>
          </a:prstGeom>
          <a:solidFill>
            <a:schemeClr val="bg1"/>
          </a:solidFill>
        </p:spPr>
        <p:txBody>
          <a:bodyPr wrap="square" lIns="0" tIns="0" rIns="0" bIns="0" rtlCol="0">
            <a:spAutoFit/>
          </a:bodyPr>
          <a:lstStyle/>
          <a:p>
            <a:pPr>
              <a:lnSpc>
                <a:spcPct val="90000"/>
              </a:lnSpc>
              <a:spcAft>
                <a:spcPts val="612"/>
              </a:spcAft>
            </a:pPr>
            <a:r>
              <a:rPr lang="en-US" sz="1224" dirty="0">
                <a:solidFill>
                  <a:srgbClr val="404040">
                    <a:lumMod val="75000"/>
                  </a:srgbClr>
                </a:solidFill>
              </a:rPr>
              <a:t>Free</a:t>
            </a:r>
          </a:p>
        </p:txBody>
      </p:sp>
      <p:pic>
        <p:nvPicPr>
          <p:cNvPr id="16" name="Picture 15"/>
          <p:cNvPicPr>
            <a:picLocks noChangeAspect="1"/>
          </p:cNvPicPr>
          <p:nvPr/>
        </p:nvPicPr>
        <p:blipFill rotWithShape="1">
          <a:blip r:embed="rId8"/>
          <a:srcRect r="17004"/>
          <a:stretch/>
        </p:blipFill>
        <p:spPr>
          <a:xfrm>
            <a:off x="3379825" y="6164509"/>
            <a:ext cx="193505" cy="204007"/>
          </a:xfrm>
          <a:prstGeom prst="rect">
            <a:avLst/>
          </a:prstGeom>
        </p:spPr>
      </p:pic>
      <p:sp>
        <p:nvSpPr>
          <p:cNvPr id="14" name="Rectangle 13"/>
          <p:cNvSpPr/>
          <p:nvPr/>
        </p:nvSpPr>
        <p:spPr bwMode="auto">
          <a:xfrm>
            <a:off x="1632654" y="5789878"/>
            <a:ext cx="46629" cy="17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3562620" y="6138751"/>
            <a:ext cx="46629" cy="170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9"/>
          <a:stretch>
            <a:fillRect/>
          </a:stretch>
        </p:blipFill>
        <p:spPr>
          <a:xfrm>
            <a:off x="6866095" y="279771"/>
            <a:ext cx="901519" cy="777780"/>
          </a:xfrm>
          <a:prstGeom prst="rect">
            <a:avLst/>
          </a:prstGeom>
        </p:spPr>
      </p:pic>
    </p:spTree>
    <p:extLst>
      <p:ext uri="{BB962C8B-B14F-4D97-AF65-F5344CB8AC3E}">
        <p14:creationId xmlns:p14="http://schemas.microsoft.com/office/powerpoint/2010/main" val="210764836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3237" y="-7938"/>
            <a:ext cx="11334750" cy="19202400"/>
          </a:xfrm>
          <a:prstGeom prst="rect">
            <a:avLst/>
          </a:prstGeom>
        </p:spPr>
      </p:pic>
      <p:pic>
        <p:nvPicPr>
          <p:cNvPr id="3" name="Picture 2"/>
          <p:cNvPicPr>
            <a:picLocks noChangeAspect="1"/>
          </p:cNvPicPr>
          <p:nvPr/>
        </p:nvPicPr>
        <p:blipFill>
          <a:blip r:embed="rId4"/>
          <a:stretch>
            <a:fillRect/>
          </a:stretch>
        </p:blipFill>
        <p:spPr>
          <a:xfrm>
            <a:off x="601526" y="44314"/>
            <a:ext cx="4143375" cy="3343275"/>
          </a:xfrm>
          <a:prstGeom prst="rect">
            <a:avLst/>
          </a:prstGeom>
        </p:spPr>
      </p:pic>
    </p:spTree>
    <p:extLst>
      <p:ext uri="{BB962C8B-B14F-4D97-AF65-F5344CB8AC3E}">
        <p14:creationId xmlns:p14="http://schemas.microsoft.com/office/powerpoint/2010/main" val="187299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5.38678E-7 1.18929E-6 L -5.38678E-7 -1.77576 " pathEditMode="relative" rAng="0" ptsTypes="AA">
                                      <p:cBhvr>
                                        <p:cTn id="15" dur="4000" fill="hold"/>
                                        <p:tgtEl>
                                          <p:spTgt spid="2"/>
                                        </p:tgtEl>
                                        <p:attrNameLst>
                                          <p:attrName>ppt_x</p:attrName>
                                          <p:attrName>ppt_y</p:attrName>
                                        </p:attrNameLst>
                                      </p:cBhvr>
                                      <p:rCtr x="0" y="-887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dirty="0" err="1" smtClean="0"/>
              <a:t>Reserva</a:t>
            </a:r>
            <a:r>
              <a:rPr lang="en-US" sz="4400" dirty="0" smtClean="0"/>
              <a:t> del </a:t>
            </a:r>
            <a:r>
              <a:rPr lang="en-US" sz="4400" dirty="0" err="1" smtClean="0"/>
              <a:t>nombre</a:t>
            </a:r>
            <a:r>
              <a:rPr lang="en-US" sz="4400" dirty="0" smtClean="0"/>
              <a:t> de la App </a:t>
            </a:r>
            <a:r>
              <a:rPr lang="en-US" sz="4400" dirty="0" err="1" smtClean="0"/>
              <a:t>desde</a:t>
            </a:r>
            <a:r>
              <a:rPr lang="en-US" sz="4400" dirty="0" smtClean="0"/>
              <a:t> el Dev Center</a:t>
            </a:r>
            <a:endParaRPr lang="nl-NL" sz="4400" dirty="0"/>
          </a:p>
        </p:txBody>
      </p:sp>
      <p:sp>
        <p:nvSpPr>
          <p:cNvPr id="7" name="Text Placeholder 6"/>
          <p:cNvSpPr>
            <a:spLocks noGrp="1"/>
          </p:cNvSpPr>
          <p:nvPr>
            <p:ph type="body" sz="quarter" idx="10"/>
          </p:nvPr>
        </p:nvSpPr>
        <p:spPr>
          <a:xfrm>
            <a:off x="274638" y="1212850"/>
            <a:ext cx="11887200" cy="1434239"/>
          </a:xfrm>
        </p:spPr>
        <p:txBody>
          <a:bodyPr/>
          <a:lstStyle/>
          <a:p>
            <a:r>
              <a:rPr lang="en-US" sz="2800" dirty="0" smtClean="0"/>
              <a:t>Se </a:t>
            </a:r>
            <a:r>
              <a:rPr lang="en-US" sz="2800" dirty="0" err="1" smtClean="0"/>
              <a:t>puede</a:t>
            </a:r>
            <a:r>
              <a:rPr lang="en-US" sz="2800" dirty="0" smtClean="0"/>
              <a:t> </a:t>
            </a:r>
            <a:r>
              <a:rPr lang="en-US" sz="2800" dirty="0" err="1" smtClean="0"/>
              <a:t>hacer</a:t>
            </a:r>
            <a:r>
              <a:rPr lang="en-US" sz="2800" dirty="0" smtClean="0"/>
              <a:t> </a:t>
            </a:r>
            <a:r>
              <a:rPr lang="en-US" sz="2800" dirty="0" err="1" smtClean="0"/>
              <a:t>tanto</a:t>
            </a:r>
            <a:r>
              <a:rPr lang="en-US" sz="2800" dirty="0" smtClean="0"/>
              <a:t> </a:t>
            </a:r>
            <a:r>
              <a:rPr lang="en-US" sz="2800" dirty="0" err="1" smtClean="0"/>
              <a:t>desde</a:t>
            </a:r>
            <a:r>
              <a:rPr lang="en-US" sz="2800" dirty="0" smtClean="0"/>
              <a:t> el Windows Dev Center </a:t>
            </a:r>
            <a:r>
              <a:rPr lang="en-US" sz="2800" dirty="0" err="1" smtClean="0"/>
              <a:t>como</a:t>
            </a:r>
            <a:r>
              <a:rPr lang="en-US" sz="2800" dirty="0" smtClean="0"/>
              <a:t> del Windows Phone Dev Center</a:t>
            </a:r>
          </a:p>
          <a:p>
            <a:r>
              <a:rPr lang="en-US" sz="2800" dirty="0" err="1" smtClean="0"/>
              <a:t>Elige</a:t>
            </a:r>
            <a:r>
              <a:rPr lang="en-US" sz="2800" dirty="0" smtClean="0"/>
              <a:t> el </a:t>
            </a:r>
            <a:r>
              <a:rPr lang="en-US" sz="2800" dirty="0" err="1" smtClean="0"/>
              <a:t>nombre</a:t>
            </a:r>
            <a:r>
              <a:rPr lang="en-US" sz="2800" dirty="0" smtClean="0"/>
              <a:t> </a:t>
            </a:r>
            <a:r>
              <a:rPr lang="en-US" sz="2800" dirty="0" err="1" smtClean="0"/>
              <a:t>reservado</a:t>
            </a:r>
            <a:r>
              <a:rPr lang="en-US" sz="2800" dirty="0" smtClean="0"/>
              <a:t> </a:t>
            </a:r>
            <a:r>
              <a:rPr lang="en-US" sz="2800" dirty="0" err="1" smtClean="0"/>
              <a:t>en</a:t>
            </a:r>
            <a:r>
              <a:rPr lang="en-US" sz="2800" dirty="0" smtClean="0"/>
              <a:t> la </a:t>
            </a:r>
            <a:r>
              <a:rPr lang="en-US" sz="2800" dirty="0" err="1" smtClean="0"/>
              <a:t>otra</a:t>
            </a:r>
            <a:r>
              <a:rPr lang="en-US" sz="2800" dirty="0" smtClean="0"/>
              <a:t> Store</a:t>
            </a:r>
          </a:p>
        </p:txBody>
      </p:sp>
      <p:sp>
        <p:nvSpPr>
          <p:cNvPr id="12" name="TextBox 11"/>
          <p:cNvSpPr txBox="1"/>
          <p:nvPr/>
        </p:nvSpPr>
        <p:spPr>
          <a:xfrm>
            <a:off x="7806801" y="3268662"/>
            <a:ext cx="2662019" cy="363176"/>
          </a:xfrm>
          <a:prstGeom prst="rect">
            <a:avLst/>
          </a:prstGeom>
          <a:solidFill>
            <a:schemeClr val="bg1"/>
          </a:solidFill>
          <a:ln>
            <a:solidFill>
              <a:schemeClr val="accent1"/>
            </a:solidFill>
          </a:ln>
        </p:spPr>
        <p:txBody>
          <a:bodyPr wrap="square" lIns="45720" tIns="27432" rIns="0" bIns="27432" rtlCol="0">
            <a:spAutoFit/>
          </a:bodyPr>
          <a:lstStyle>
            <a:defPPr>
              <a:defRPr lang="en-US"/>
            </a:defPPr>
            <a:lvl1pPr>
              <a:defRPr sz="1100">
                <a:solidFill>
                  <a:schemeClr val="tx2"/>
                </a:solidFill>
              </a:defRPr>
            </a:lvl1pPr>
          </a:lstStyle>
          <a:p>
            <a:r>
              <a:rPr lang="en-US" sz="1000" dirty="0" smtClean="0"/>
              <a:t>You’ll receive an error message if you select</a:t>
            </a:r>
          </a:p>
          <a:p>
            <a:r>
              <a:rPr lang="en-US" sz="1000" dirty="0" smtClean="0"/>
              <a:t>an unavailable name</a:t>
            </a:r>
          </a:p>
        </p:txBody>
      </p:sp>
      <p:sp>
        <p:nvSpPr>
          <p:cNvPr id="13" name="TextBox 12"/>
          <p:cNvSpPr txBox="1"/>
          <p:nvPr/>
        </p:nvSpPr>
        <p:spPr>
          <a:xfrm>
            <a:off x="7806801" y="4606759"/>
            <a:ext cx="2662019" cy="517065"/>
          </a:xfrm>
          <a:prstGeom prst="rect">
            <a:avLst/>
          </a:prstGeom>
          <a:solidFill>
            <a:schemeClr val="bg1"/>
          </a:solidFill>
          <a:ln>
            <a:solidFill>
              <a:schemeClr val="accent1"/>
            </a:solidFill>
          </a:ln>
        </p:spPr>
        <p:txBody>
          <a:bodyPr wrap="square" lIns="45720" tIns="27432" rIns="0" bIns="27432" rtlCol="0">
            <a:spAutoFit/>
          </a:bodyPr>
          <a:lstStyle>
            <a:defPPr>
              <a:defRPr lang="en-US"/>
            </a:defPPr>
            <a:lvl1pPr>
              <a:defRPr sz="1100">
                <a:solidFill>
                  <a:schemeClr val="tx2"/>
                </a:solidFill>
              </a:defRPr>
            </a:lvl1pPr>
          </a:lstStyle>
          <a:p>
            <a:r>
              <a:rPr lang="en-US" sz="1000" dirty="0" smtClean="0"/>
              <a:t>If your name is available, you have the option to associate your Windows Phone app with a Windows app</a:t>
            </a:r>
          </a:p>
        </p:txBody>
      </p:sp>
      <p:sp>
        <p:nvSpPr>
          <p:cNvPr id="14" name="Rectangle 13"/>
          <p:cNvSpPr/>
          <p:nvPr/>
        </p:nvSpPr>
        <p:spPr>
          <a:xfrm>
            <a:off x="7637783" y="3000288"/>
            <a:ext cx="3000054" cy="324017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2" name="Picture 1"/>
          <p:cNvPicPr>
            <a:picLocks noChangeAspect="1"/>
          </p:cNvPicPr>
          <p:nvPr/>
        </p:nvPicPr>
        <p:blipFill>
          <a:blip r:embed="rId3"/>
          <a:stretch>
            <a:fillRect/>
          </a:stretch>
        </p:blipFill>
        <p:spPr>
          <a:xfrm>
            <a:off x="1722437" y="3000288"/>
            <a:ext cx="5593928" cy="3235704"/>
          </a:xfrm>
          <a:prstGeom prst="rect">
            <a:avLst/>
          </a:prstGeom>
          <a:effectLst>
            <a:outerShdw blurRad="190500" algn="ctr" rotWithShape="0">
              <a:srgbClr val="000000">
                <a:alpha val="70000"/>
              </a:srgbClr>
            </a:outerShdw>
          </a:effectLst>
        </p:spPr>
      </p:pic>
      <p:pic>
        <p:nvPicPr>
          <p:cNvPr id="15" name="Picture 14"/>
          <p:cNvPicPr>
            <a:picLocks noChangeAspect="1"/>
          </p:cNvPicPr>
          <p:nvPr/>
        </p:nvPicPr>
        <p:blipFill>
          <a:blip r:embed="rId4"/>
          <a:stretch>
            <a:fillRect/>
          </a:stretch>
        </p:blipFill>
        <p:spPr>
          <a:xfrm>
            <a:off x="7806801" y="3729564"/>
            <a:ext cx="2662237" cy="504825"/>
          </a:xfrm>
          <a:prstGeom prst="rect">
            <a:avLst/>
          </a:prstGeom>
          <a:effectLst>
            <a:outerShdw blurRad="190500" algn="ctr" rotWithShape="0">
              <a:srgbClr val="000000">
                <a:alpha val="70000"/>
              </a:srgbClr>
            </a:outerShdw>
          </a:effectLst>
        </p:spPr>
      </p:pic>
      <p:pic>
        <p:nvPicPr>
          <p:cNvPr id="16" name="Picture 15"/>
          <p:cNvPicPr>
            <a:picLocks noChangeAspect="1"/>
          </p:cNvPicPr>
          <p:nvPr/>
        </p:nvPicPr>
        <p:blipFill>
          <a:blip r:embed="rId5"/>
          <a:stretch>
            <a:fillRect/>
          </a:stretch>
        </p:blipFill>
        <p:spPr>
          <a:xfrm>
            <a:off x="7806801" y="5202956"/>
            <a:ext cx="2662019" cy="732706"/>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201525161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smtClean="0"/>
              <a:t>Reserva</a:t>
            </a:r>
            <a:r>
              <a:rPr lang="en-US" sz="4400" dirty="0" smtClean="0"/>
              <a:t> del </a:t>
            </a:r>
            <a:r>
              <a:rPr lang="en-US" sz="4400" dirty="0" err="1" smtClean="0"/>
              <a:t>nombre</a:t>
            </a:r>
            <a:r>
              <a:rPr lang="en-US" sz="4400" dirty="0" smtClean="0"/>
              <a:t> de la App </a:t>
            </a:r>
            <a:r>
              <a:rPr lang="en-US" sz="4400" dirty="0" err="1" smtClean="0"/>
              <a:t>desde</a:t>
            </a:r>
            <a:r>
              <a:rPr lang="en-US" sz="4400" dirty="0" smtClean="0"/>
              <a:t> Visual Studio</a:t>
            </a:r>
            <a:endParaRPr lang="nl-NL" sz="4400" dirty="0"/>
          </a:p>
        </p:txBody>
      </p:sp>
      <p:sp>
        <p:nvSpPr>
          <p:cNvPr id="3" name="Text Placeholder 2"/>
          <p:cNvSpPr>
            <a:spLocks noGrp="1"/>
          </p:cNvSpPr>
          <p:nvPr>
            <p:ph type="body" sz="quarter" idx="10"/>
          </p:nvPr>
        </p:nvSpPr>
        <p:spPr>
          <a:xfrm>
            <a:off x="274638" y="1212850"/>
            <a:ext cx="6860365" cy="4007251"/>
          </a:xfrm>
        </p:spPr>
        <p:txBody>
          <a:bodyPr/>
          <a:lstStyle/>
          <a:p>
            <a:r>
              <a:rPr lang="en-US" sz="3600" dirty="0" err="1" smtClean="0"/>
              <a:t>Asociar</a:t>
            </a:r>
            <a:r>
              <a:rPr lang="en-US" sz="3600" dirty="0" smtClean="0"/>
              <a:t> la App con la Store…</a:t>
            </a:r>
          </a:p>
          <a:p>
            <a:r>
              <a:rPr lang="en-US" sz="3600" dirty="0" err="1" smtClean="0"/>
              <a:t>Reserva</a:t>
            </a:r>
            <a:r>
              <a:rPr lang="en-US" sz="3600" dirty="0" smtClean="0"/>
              <a:t> un Nuevo </a:t>
            </a:r>
            <a:r>
              <a:rPr lang="en-US" sz="3600" dirty="0" err="1" smtClean="0"/>
              <a:t>nombre</a:t>
            </a:r>
            <a:r>
              <a:rPr lang="en-US" sz="3600" dirty="0" smtClean="0"/>
              <a:t> de App o </a:t>
            </a:r>
            <a:r>
              <a:rPr lang="en-US" sz="3600" dirty="0" err="1" smtClean="0"/>
              <a:t>selecciona</a:t>
            </a:r>
            <a:r>
              <a:rPr lang="en-US" sz="3600" dirty="0" smtClean="0"/>
              <a:t> </a:t>
            </a:r>
            <a:r>
              <a:rPr lang="en-US" sz="3600" dirty="0" err="1" smtClean="0"/>
              <a:t>uno</a:t>
            </a:r>
            <a:r>
              <a:rPr lang="en-US" sz="3600" dirty="0" smtClean="0"/>
              <a:t> </a:t>
            </a:r>
            <a:r>
              <a:rPr lang="en-US" sz="3600" dirty="0" err="1" smtClean="0"/>
              <a:t>existente</a:t>
            </a:r>
            <a:endParaRPr lang="en-US" sz="3600" dirty="0" smtClean="0"/>
          </a:p>
          <a:p>
            <a:r>
              <a:rPr lang="en-US" sz="3600" dirty="0" err="1" smtClean="0"/>
              <a:t>Metadatos</a:t>
            </a:r>
            <a:r>
              <a:rPr lang="en-US" sz="3600" dirty="0" smtClean="0"/>
              <a:t> del </a:t>
            </a:r>
            <a:r>
              <a:rPr lang="en-US" sz="3600" dirty="0" err="1" smtClean="0"/>
              <a:t>paquete</a:t>
            </a:r>
            <a:r>
              <a:rPr lang="en-US" sz="3600" dirty="0" smtClean="0"/>
              <a:t> se </a:t>
            </a:r>
            <a:r>
              <a:rPr lang="en-US" sz="3600" dirty="0" err="1" smtClean="0"/>
              <a:t>rellenan</a:t>
            </a:r>
            <a:r>
              <a:rPr lang="en-US" sz="3600" dirty="0" smtClean="0"/>
              <a:t> de </a:t>
            </a:r>
            <a:r>
              <a:rPr lang="en-US" sz="3600" dirty="0" err="1" smtClean="0"/>
              <a:t>manera</a:t>
            </a:r>
            <a:r>
              <a:rPr lang="en-US" sz="3600" dirty="0" smtClean="0"/>
              <a:t> </a:t>
            </a:r>
            <a:r>
              <a:rPr lang="en-US" sz="3600" dirty="0" err="1" smtClean="0"/>
              <a:t>automática</a:t>
            </a:r>
            <a:endParaRPr lang="en-US" sz="3600" dirty="0" smtClean="0"/>
          </a:p>
          <a:p>
            <a:r>
              <a:rPr lang="en-US" sz="3600" dirty="0" err="1" smtClean="0"/>
              <a:t>Proceso</a:t>
            </a:r>
            <a:r>
              <a:rPr lang="en-US" sz="3600" dirty="0" smtClean="0"/>
              <a:t> manual </a:t>
            </a:r>
            <a:r>
              <a:rPr lang="en-US" sz="3600" dirty="0" err="1" smtClean="0"/>
              <a:t>en</a:t>
            </a:r>
            <a:r>
              <a:rPr lang="en-US" sz="3600" dirty="0" smtClean="0"/>
              <a:t> Apps Windows Phone Silverlight 8.1!*</a:t>
            </a:r>
            <a:endParaRPr lang="nl-NL" sz="3600" dirty="0"/>
          </a:p>
        </p:txBody>
      </p:sp>
      <p:pic>
        <p:nvPicPr>
          <p:cNvPr id="7" name="Picture 6"/>
          <p:cNvPicPr>
            <a:picLocks noChangeAspect="1"/>
          </p:cNvPicPr>
          <p:nvPr/>
        </p:nvPicPr>
        <p:blipFill rotWithShape="1">
          <a:blip r:embed="rId3"/>
          <a:srcRect l="603"/>
          <a:stretch/>
        </p:blipFill>
        <p:spPr>
          <a:xfrm>
            <a:off x="7772400" y="1152224"/>
            <a:ext cx="4392729" cy="2357437"/>
          </a:xfrm>
          <a:prstGeom prst="rect">
            <a:avLst/>
          </a:prstGeom>
        </p:spPr>
      </p:pic>
      <p:pic>
        <p:nvPicPr>
          <p:cNvPr id="8" name="Picture 7"/>
          <p:cNvPicPr>
            <a:picLocks noChangeAspect="1"/>
          </p:cNvPicPr>
          <p:nvPr/>
        </p:nvPicPr>
        <p:blipFill>
          <a:blip r:embed="rId4"/>
          <a:stretch>
            <a:fillRect/>
          </a:stretch>
        </p:blipFill>
        <p:spPr>
          <a:xfrm>
            <a:off x="7135929" y="3509662"/>
            <a:ext cx="5029200" cy="2959400"/>
          </a:xfrm>
          <a:prstGeom prst="rect">
            <a:avLst/>
          </a:prstGeom>
        </p:spPr>
      </p:pic>
      <p:sp>
        <p:nvSpPr>
          <p:cNvPr id="9" name="Rectangle 8"/>
          <p:cNvSpPr/>
          <p:nvPr/>
        </p:nvSpPr>
        <p:spPr>
          <a:xfrm>
            <a:off x="274639" y="5521416"/>
            <a:ext cx="6477000" cy="646331"/>
          </a:xfrm>
          <a:prstGeom prst="rect">
            <a:avLst/>
          </a:prstGeom>
        </p:spPr>
        <p:txBody>
          <a:bodyPr wrap="square">
            <a:spAutoFit/>
          </a:bodyPr>
          <a:lstStyle/>
          <a:p>
            <a:r>
              <a:rPr lang="nl-NL" dirty="0" smtClean="0">
                <a:solidFill>
                  <a:schemeClr val="bg2">
                    <a:lumMod val="90000"/>
                  </a:schemeClr>
                </a:solidFill>
              </a:rPr>
              <a:t>* http</a:t>
            </a:r>
            <a:r>
              <a:rPr lang="nl-NL" dirty="0">
                <a:solidFill>
                  <a:schemeClr val="bg2">
                    <a:lumMod val="90000"/>
                  </a:schemeClr>
                </a:solidFill>
              </a:rPr>
              <a:t>://msdn.microsoft.com/en-us/library/windowsphone/develop/dn655122(v=vs.105).aspx</a:t>
            </a:r>
          </a:p>
        </p:txBody>
      </p:sp>
    </p:spTree>
    <p:extLst>
      <p:ext uri="{BB962C8B-B14F-4D97-AF65-F5344CB8AC3E}">
        <p14:creationId xmlns:p14="http://schemas.microsoft.com/office/powerpoint/2010/main" val="312849238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Precios</a:t>
            </a:r>
            <a:endParaRPr lang="nl-NL" dirty="0"/>
          </a:p>
        </p:txBody>
      </p:sp>
      <p:sp>
        <p:nvSpPr>
          <p:cNvPr id="3" name="Text Placeholder 2"/>
          <p:cNvSpPr>
            <a:spLocks noGrp="1"/>
          </p:cNvSpPr>
          <p:nvPr>
            <p:ph type="body" sz="quarter" idx="10"/>
          </p:nvPr>
        </p:nvSpPr>
        <p:spPr>
          <a:xfrm>
            <a:off x="274638" y="1212850"/>
            <a:ext cx="11887200" cy="2092881"/>
          </a:xfrm>
        </p:spPr>
        <p:txBody>
          <a:bodyPr/>
          <a:lstStyle/>
          <a:p>
            <a:r>
              <a:rPr lang="en-US" dirty="0" smtClean="0"/>
              <a:t>Gratis o de </a:t>
            </a:r>
            <a:r>
              <a:rPr lang="en-US" dirty="0" err="1" smtClean="0"/>
              <a:t>pago</a:t>
            </a:r>
            <a:endParaRPr lang="en-US" dirty="0" smtClean="0"/>
          </a:p>
          <a:p>
            <a:r>
              <a:rPr lang="en-US" dirty="0" err="1" smtClean="0"/>
              <a:t>Pagos</a:t>
            </a:r>
            <a:r>
              <a:rPr lang="en-US" dirty="0" smtClean="0"/>
              <a:t> </a:t>
            </a:r>
            <a:r>
              <a:rPr lang="en-US" dirty="0" err="1" smtClean="0"/>
              <a:t>desde</a:t>
            </a:r>
            <a:r>
              <a:rPr lang="en-US" dirty="0" smtClean="0"/>
              <a:t> $0.99 a&lt;$500.00</a:t>
            </a:r>
          </a:p>
          <a:p>
            <a:r>
              <a:rPr lang="en-US" dirty="0" smtClean="0"/>
              <a:t>Trials</a:t>
            </a:r>
            <a:endParaRPr lang="nl-NL" dirty="0"/>
          </a:p>
        </p:txBody>
      </p:sp>
      <p:pic>
        <p:nvPicPr>
          <p:cNvPr id="8" name="Picture 7"/>
          <p:cNvPicPr>
            <a:picLocks noChangeAspect="1"/>
          </p:cNvPicPr>
          <p:nvPr/>
        </p:nvPicPr>
        <p:blipFill>
          <a:blip r:embed="rId2"/>
          <a:stretch>
            <a:fillRect/>
          </a:stretch>
        </p:blipFill>
        <p:spPr>
          <a:xfrm>
            <a:off x="2851149" y="3495597"/>
            <a:ext cx="6734175" cy="2219325"/>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120295825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Mercados</a:t>
            </a:r>
            <a:endParaRPr lang="nl-NL" dirty="0"/>
          </a:p>
        </p:txBody>
      </p:sp>
      <p:sp>
        <p:nvSpPr>
          <p:cNvPr id="3" name="Text Placeholder 2"/>
          <p:cNvSpPr>
            <a:spLocks noGrp="1"/>
          </p:cNvSpPr>
          <p:nvPr>
            <p:ph type="body" sz="quarter" idx="10"/>
          </p:nvPr>
        </p:nvSpPr>
        <p:spPr>
          <a:xfrm>
            <a:off x="274638" y="1212850"/>
            <a:ext cx="11887200" cy="2092881"/>
          </a:xfrm>
        </p:spPr>
        <p:txBody>
          <a:bodyPr/>
          <a:lstStyle/>
          <a:p>
            <a:r>
              <a:rPr lang="en-US" dirty="0" err="1" smtClean="0"/>
              <a:t>Mercados</a:t>
            </a:r>
            <a:r>
              <a:rPr lang="en-US" dirty="0" smtClean="0"/>
              <a:t> </a:t>
            </a:r>
            <a:r>
              <a:rPr lang="en-US" dirty="0" err="1" smtClean="0"/>
              <a:t>disponibles</a:t>
            </a:r>
            <a:endParaRPr lang="en-US" dirty="0" smtClean="0"/>
          </a:p>
          <a:p>
            <a:r>
              <a:rPr lang="en-US" dirty="0" err="1" smtClean="0"/>
              <a:t>Políticas</a:t>
            </a:r>
            <a:r>
              <a:rPr lang="en-US" dirty="0" smtClean="0"/>
              <a:t> </a:t>
            </a:r>
            <a:r>
              <a:rPr lang="en-US" dirty="0" err="1" smtClean="0"/>
              <a:t>estrictas</a:t>
            </a:r>
            <a:r>
              <a:rPr lang="en-US" dirty="0" smtClean="0"/>
              <a:t> de </a:t>
            </a:r>
            <a:r>
              <a:rPr lang="en-US" dirty="0" err="1" smtClean="0"/>
              <a:t>contenido</a:t>
            </a:r>
            <a:r>
              <a:rPr lang="en-US" dirty="0" smtClean="0"/>
              <a:t> para China</a:t>
            </a:r>
          </a:p>
          <a:p>
            <a:r>
              <a:rPr lang="en-US" dirty="0" smtClean="0"/>
              <a:t>Game rating</a:t>
            </a:r>
            <a:endParaRPr lang="nl-NL" dirty="0"/>
          </a:p>
        </p:txBody>
      </p:sp>
      <p:pic>
        <p:nvPicPr>
          <p:cNvPr id="8" name="Picture 7"/>
          <p:cNvPicPr>
            <a:picLocks noChangeAspect="1"/>
          </p:cNvPicPr>
          <p:nvPr/>
        </p:nvPicPr>
        <p:blipFill>
          <a:blip r:embed="rId2"/>
          <a:stretch>
            <a:fillRect/>
          </a:stretch>
        </p:blipFill>
        <p:spPr>
          <a:xfrm>
            <a:off x="2989262" y="3697287"/>
            <a:ext cx="6457950" cy="1704975"/>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331980819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Otras</a:t>
            </a:r>
            <a:r>
              <a:rPr lang="en-US" dirty="0" smtClean="0"/>
              <a:t> </a:t>
            </a:r>
            <a:r>
              <a:rPr lang="en-US" dirty="0" err="1" smtClean="0"/>
              <a:t>opciones</a:t>
            </a:r>
            <a:endParaRPr lang="nl-NL" dirty="0"/>
          </a:p>
        </p:txBody>
      </p:sp>
      <p:sp>
        <p:nvSpPr>
          <p:cNvPr id="3" name="Text Placeholder 2"/>
          <p:cNvSpPr>
            <a:spLocks noGrp="1"/>
          </p:cNvSpPr>
          <p:nvPr>
            <p:ph type="body" sz="quarter" idx="10"/>
          </p:nvPr>
        </p:nvSpPr>
        <p:spPr>
          <a:xfrm>
            <a:off x="274638" y="1212850"/>
            <a:ext cx="8229599" cy="5016758"/>
          </a:xfrm>
        </p:spPr>
        <p:txBody>
          <a:bodyPr/>
          <a:lstStyle/>
          <a:p>
            <a:r>
              <a:rPr lang="en-US" dirty="0" err="1" smtClean="0"/>
              <a:t>Distribución</a:t>
            </a:r>
            <a:endParaRPr lang="en-US" dirty="0" smtClean="0"/>
          </a:p>
          <a:p>
            <a:pPr lvl="1"/>
            <a:r>
              <a:rPr lang="en-US" dirty="0" err="1" smtClean="0"/>
              <a:t>Pública</a:t>
            </a:r>
            <a:r>
              <a:rPr lang="en-US" dirty="0" smtClean="0"/>
              <a:t>, </a:t>
            </a:r>
            <a:r>
              <a:rPr lang="en-US" dirty="0" err="1" smtClean="0"/>
              <a:t>oculta</a:t>
            </a:r>
            <a:r>
              <a:rPr lang="en-US" dirty="0" smtClean="0"/>
              <a:t> o Beta</a:t>
            </a:r>
          </a:p>
          <a:p>
            <a:pPr lvl="1"/>
            <a:r>
              <a:rPr lang="en-US" dirty="0" smtClean="0"/>
              <a:t>Beta </a:t>
            </a:r>
            <a:r>
              <a:rPr lang="en-US" dirty="0" err="1" smtClean="0"/>
              <a:t>cerrada</a:t>
            </a:r>
            <a:r>
              <a:rPr lang="en-US" dirty="0" smtClean="0"/>
              <a:t> con </a:t>
            </a:r>
            <a:r>
              <a:rPr lang="en-US" dirty="0" err="1" smtClean="0"/>
              <a:t>distribución</a:t>
            </a:r>
            <a:r>
              <a:rPr lang="en-US" dirty="0" smtClean="0"/>
              <a:t> hasta a 10,000 testers</a:t>
            </a:r>
          </a:p>
          <a:p>
            <a:pPr lvl="1"/>
            <a:r>
              <a:rPr lang="en-US" dirty="0" smtClean="0"/>
              <a:t>Las Apps </a:t>
            </a:r>
            <a:r>
              <a:rPr lang="en-US" dirty="0" err="1" smtClean="0"/>
              <a:t>en</a:t>
            </a:r>
            <a:r>
              <a:rPr lang="en-US" dirty="0" smtClean="0"/>
              <a:t> Beta no se </a:t>
            </a:r>
            <a:r>
              <a:rPr lang="en-US" dirty="0" err="1" smtClean="0"/>
              <a:t>pueden</a:t>
            </a:r>
            <a:r>
              <a:rPr lang="en-US" dirty="0" smtClean="0"/>
              <a:t> mover a la Store </a:t>
            </a:r>
            <a:r>
              <a:rPr lang="en-US" dirty="0" err="1" smtClean="0"/>
              <a:t>pública</a:t>
            </a:r>
            <a:endParaRPr lang="en-US" dirty="0" smtClean="0"/>
          </a:p>
          <a:p>
            <a:pPr lvl="1"/>
            <a:endParaRPr lang="en-US" dirty="0"/>
          </a:p>
          <a:p>
            <a:r>
              <a:rPr lang="en-US" dirty="0" err="1" smtClean="0"/>
              <a:t>Publicación</a:t>
            </a:r>
            <a:endParaRPr lang="en-US" dirty="0" smtClean="0"/>
          </a:p>
          <a:p>
            <a:pPr lvl="1"/>
            <a:r>
              <a:rPr lang="en-US" dirty="0" err="1" smtClean="0"/>
              <a:t>Automáticamente</a:t>
            </a:r>
            <a:r>
              <a:rPr lang="en-US" dirty="0" smtClean="0"/>
              <a:t> </a:t>
            </a:r>
            <a:r>
              <a:rPr lang="en-US" dirty="0" err="1" smtClean="0"/>
              <a:t>tras</a:t>
            </a:r>
            <a:r>
              <a:rPr lang="en-US" dirty="0" smtClean="0"/>
              <a:t> la </a:t>
            </a:r>
            <a:r>
              <a:rPr lang="en-US" dirty="0" err="1" smtClean="0"/>
              <a:t>certificación</a:t>
            </a:r>
            <a:r>
              <a:rPr lang="en-US" dirty="0" smtClean="0"/>
              <a:t> o de </a:t>
            </a:r>
            <a:r>
              <a:rPr lang="en-US" dirty="0" err="1" smtClean="0"/>
              <a:t>manera</a:t>
            </a:r>
            <a:r>
              <a:rPr lang="en-US" dirty="0" smtClean="0"/>
              <a:t> manual</a:t>
            </a:r>
          </a:p>
          <a:p>
            <a:r>
              <a:rPr lang="en-US" dirty="0" err="1" smtClean="0"/>
              <a:t>Certificado</a:t>
            </a:r>
            <a:r>
              <a:rPr lang="en-US" dirty="0" smtClean="0"/>
              <a:t> de </a:t>
            </a:r>
            <a:r>
              <a:rPr lang="en-US" dirty="0" err="1" smtClean="0"/>
              <a:t>notificaciones</a:t>
            </a:r>
            <a:r>
              <a:rPr lang="en-US" dirty="0" smtClean="0"/>
              <a:t> Push (MPNS)</a:t>
            </a:r>
          </a:p>
          <a:p>
            <a:r>
              <a:rPr lang="en-US" dirty="0" smtClean="0"/>
              <a:t>Game rating</a:t>
            </a:r>
            <a:endParaRPr lang="nl-NL" dirty="0"/>
          </a:p>
        </p:txBody>
      </p:sp>
      <p:pic>
        <p:nvPicPr>
          <p:cNvPr id="8" name="Picture 7"/>
          <p:cNvPicPr>
            <a:picLocks noChangeAspect="1"/>
          </p:cNvPicPr>
          <p:nvPr/>
        </p:nvPicPr>
        <p:blipFill>
          <a:blip r:embed="rId3"/>
          <a:stretch>
            <a:fillRect/>
          </a:stretch>
        </p:blipFill>
        <p:spPr>
          <a:xfrm>
            <a:off x="7285037" y="1212849"/>
            <a:ext cx="4391025" cy="2125281"/>
          </a:xfrm>
          <a:prstGeom prst="rect">
            <a:avLst/>
          </a:prstGeom>
          <a:effectLst>
            <a:outerShdw blurRad="190500" algn="ctr" rotWithShape="0">
              <a:srgbClr val="000000">
                <a:alpha val="70000"/>
              </a:srgbClr>
            </a:outerShdw>
          </a:effectLst>
        </p:spPr>
      </p:pic>
      <p:pic>
        <p:nvPicPr>
          <p:cNvPr id="9" name="Picture 8"/>
          <p:cNvPicPr>
            <a:picLocks noChangeAspect="1"/>
          </p:cNvPicPr>
          <p:nvPr/>
        </p:nvPicPr>
        <p:blipFill>
          <a:blip r:embed="rId4"/>
          <a:stretch>
            <a:fillRect/>
          </a:stretch>
        </p:blipFill>
        <p:spPr>
          <a:xfrm>
            <a:off x="8809037" y="3516487"/>
            <a:ext cx="2867025" cy="3028775"/>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36237729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Subir</a:t>
            </a:r>
            <a:r>
              <a:rPr lang="en-US" dirty="0" smtClean="0"/>
              <a:t> </a:t>
            </a:r>
            <a:r>
              <a:rPr lang="en-US" dirty="0" err="1" smtClean="0"/>
              <a:t>paquetes</a:t>
            </a:r>
            <a:endParaRPr lang="nl-NL" dirty="0"/>
          </a:p>
        </p:txBody>
      </p:sp>
      <p:sp>
        <p:nvSpPr>
          <p:cNvPr id="6" name="Slide Number Placeholder 5"/>
          <p:cNvSpPr>
            <a:spLocks noGrp="1"/>
          </p:cNvSpPr>
          <p:nvPr>
            <p:ph type="sldNum" sz="quarter" idx="12"/>
          </p:nvPr>
        </p:nvSpPr>
        <p:spPr/>
        <p:txBody>
          <a:bodyPr/>
          <a:lstStyle/>
          <a:p>
            <a:fld id="{2775DF8E-1151-4C45-8C93-3AB060627CA9}" type="slidenum">
              <a:rPr lang="en-US" smtClean="0"/>
              <a:pPr/>
              <a:t>45</a:t>
            </a:fld>
            <a:endParaRPr lang="en-US"/>
          </a:p>
        </p:txBody>
      </p:sp>
    </p:spTree>
    <p:extLst>
      <p:ext uri="{BB962C8B-B14F-4D97-AF65-F5344CB8AC3E}">
        <p14:creationId xmlns:p14="http://schemas.microsoft.com/office/powerpoint/2010/main" val="337085144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Actualizando</a:t>
            </a:r>
            <a:r>
              <a:rPr lang="en-US" dirty="0" smtClean="0"/>
              <a:t> el </a:t>
            </a:r>
            <a:r>
              <a:rPr lang="en-US" dirty="0" err="1" smtClean="0"/>
              <a:t>paquete</a:t>
            </a:r>
            <a:r>
              <a:rPr lang="en-US" dirty="0" smtClean="0"/>
              <a:t> de la App</a:t>
            </a:r>
            <a:endParaRPr lang="nl-NL" dirty="0"/>
          </a:p>
        </p:txBody>
      </p:sp>
      <p:sp>
        <p:nvSpPr>
          <p:cNvPr id="7" name="Text Placeholder 6"/>
          <p:cNvSpPr>
            <a:spLocks noGrp="1"/>
          </p:cNvSpPr>
          <p:nvPr>
            <p:ph type="body" sz="quarter" idx="10"/>
          </p:nvPr>
        </p:nvSpPr>
        <p:spPr>
          <a:xfrm>
            <a:off x="274638" y="1212851"/>
            <a:ext cx="11887200" cy="2708434"/>
          </a:xfrm>
        </p:spPr>
        <p:txBody>
          <a:bodyPr/>
          <a:lstStyle/>
          <a:p>
            <a:r>
              <a:rPr lang="en-US" dirty="0" err="1" smtClean="0"/>
              <a:t>Subimos</a:t>
            </a:r>
            <a:r>
              <a:rPr lang="en-US" dirty="0" smtClean="0"/>
              <a:t> </a:t>
            </a:r>
            <a:r>
              <a:rPr lang="en-US" dirty="0" err="1" smtClean="0"/>
              <a:t>varios</a:t>
            </a:r>
            <a:r>
              <a:rPr lang="en-US" dirty="0" smtClean="0"/>
              <a:t> </a:t>
            </a:r>
            <a:r>
              <a:rPr lang="en-US" dirty="0" err="1" smtClean="0"/>
              <a:t>paquetes</a:t>
            </a:r>
            <a:r>
              <a:rPr lang="en-US" dirty="0"/>
              <a:t> </a:t>
            </a:r>
            <a:r>
              <a:rPr lang="en-US" dirty="0" err="1" smtClean="0"/>
              <a:t>por</a:t>
            </a:r>
            <a:r>
              <a:rPr lang="en-US" dirty="0" smtClean="0"/>
              <a:t> </a:t>
            </a:r>
            <a:r>
              <a:rPr lang="en-US" dirty="0" err="1" smtClean="0"/>
              <a:t>cada</a:t>
            </a:r>
            <a:r>
              <a:rPr lang="en-US" dirty="0" smtClean="0"/>
              <a:t> version del Sistema </a:t>
            </a:r>
            <a:r>
              <a:rPr lang="en-US" dirty="0" err="1" smtClean="0"/>
              <a:t>soportado</a:t>
            </a:r>
            <a:endParaRPr lang="en-US" dirty="0" smtClean="0"/>
          </a:p>
          <a:p>
            <a:pPr lvl="1"/>
            <a:r>
              <a:rPr lang="en-US" dirty="0" smtClean="0"/>
              <a:t>El </a:t>
            </a:r>
            <a:r>
              <a:rPr lang="en-US" dirty="0" err="1" smtClean="0"/>
              <a:t>usuario</a:t>
            </a:r>
            <a:r>
              <a:rPr lang="en-US" dirty="0" smtClean="0"/>
              <a:t> </a:t>
            </a:r>
            <a:r>
              <a:rPr lang="en-US" dirty="0" err="1" smtClean="0"/>
              <a:t>verá</a:t>
            </a:r>
            <a:r>
              <a:rPr lang="en-US" dirty="0" smtClean="0"/>
              <a:t> solo el </a:t>
            </a:r>
            <a:r>
              <a:rPr lang="en-US" dirty="0" err="1" smtClean="0"/>
              <a:t>paquete</a:t>
            </a:r>
            <a:r>
              <a:rPr lang="en-US" dirty="0"/>
              <a:t> </a:t>
            </a:r>
            <a:r>
              <a:rPr lang="en-US" dirty="0" err="1" smtClean="0"/>
              <a:t>específico</a:t>
            </a:r>
            <a:r>
              <a:rPr lang="en-US" dirty="0" smtClean="0"/>
              <a:t> de </a:t>
            </a:r>
            <a:r>
              <a:rPr lang="en-US" dirty="0" err="1" smtClean="0"/>
              <a:t>su</a:t>
            </a:r>
            <a:r>
              <a:rPr lang="en-US" dirty="0" smtClean="0"/>
              <a:t> Sistema</a:t>
            </a:r>
          </a:p>
          <a:p>
            <a:pPr lvl="1"/>
            <a:r>
              <a:rPr lang="en-US" dirty="0" smtClean="0"/>
              <a:t>La version </a:t>
            </a:r>
            <a:r>
              <a:rPr lang="en-US" dirty="0" err="1" smtClean="0"/>
              <a:t>debe</a:t>
            </a:r>
            <a:r>
              <a:rPr lang="en-US" dirty="0" smtClean="0"/>
              <a:t> </a:t>
            </a:r>
            <a:r>
              <a:rPr lang="en-US" dirty="0" err="1" smtClean="0"/>
              <a:t>ser</a:t>
            </a:r>
            <a:r>
              <a:rPr lang="en-US" dirty="0" smtClean="0"/>
              <a:t> superior </a:t>
            </a:r>
            <a:r>
              <a:rPr lang="en-US" dirty="0" err="1" smtClean="0"/>
              <a:t>en</a:t>
            </a:r>
            <a:r>
              <a:rPr lang="en-US" dirty="0" smtClean="0"/>
              <a:t> </a:t>
            </a:r>
            <a:r>
              <a:rPr lang="en-US" dirty="0" err="1" smtClean="0"/>
              <a:t>sistemas</a:t>
            </a:r>
            <a:r>
              <a:rPr lang="en-US" dirty="0" smtClean="0"/>
              <a:t> </a:t>
            </a:r>
            <a:r>
              <a:rPr lang="en-US" dirty="0" err="1" smtClean="0"/>
              <a:t>superiores</a:t>
            </a:r>
            <a:endParaRPr lang="en-US" dirty="0" smtClean="0"/>
          </a:p>
          <a:p>
            <a:pPr lvl="2"/>
            <a:r>
              <a:rPr lang="en-US" dirty="0" err="1" smtClean="0"/>
              <a:t>Ejemplo</a:t>
            </a:r>
            <a:r>
              <a:rPr lang="en-US" dirty="0" smtClean="0"/>
              <a:t>: Windows Phone 7: 1.0.0.0, Windows Phone 8: 1.0.0.1, Windows Phone 8.1: 1.0.0.2</a:t>
            </a:r>
            <a:endParaRPr lang="nl-NL" dirty="0"/>
          </a:p>
        </p:txBody>
      </p:sp>
      <p:pic>
        <p:nvPicPr>
          <p:cNvPr id="2" name="Picture 1"/>
          <p:cNvPicPr>
            <a:picLocks noChangeAspect="1"/>
          </p:cNvPicPr>
          <p:nvPr/>
        </p:nvPicPr>
        <p:blipFill>
          <a:blip r:embed="rId3"/>
          <a:stretch>
            <a:fillRect/>
          </a:stretch>
        </p:blipFill>
        <p:spPr>
          <a:xfrm>
            <a:off x="3398837" y="3678336"/>
            <a:ext cx="5334002" cy="2805014"/>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74276686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listing info – language specific</a:t>
            </a:r>
            <a:endParaRPr lang="nl-NL" dirty="0"/>
          </a:p>
        </p:txBody>
      </p:sp>
      <p:sp>
        <p:nvSpPr>
          <p:cNvPr id="3" name="Text Placeholder 2"/>
          <p:cNvSpPr>
            <a:spLocks noGrp="1"/>
          </p:cNvSpPr>
          <p:nvPr>
            <p:ph type="body" sz="quarter" idx="10"/>
          </p:nvPr>
        </p:nvSpPr>
        <p:spPr>
          <a:xfrm>
            <a:off x="274638" y="1212850"/>
            <a:ext cx="11887200" cy="5029069"/>
          </a:xfrm>
        </p:spPr>
        <p:txBody>
          <a:bodyPr/>
          <a:lstStyle/>
          <a:p>
            <a:pPr marL="571500" indent="-571500">
              <a:buFont typeface="Arial" panose="020B0604020202020204" pitchFamily="34" charset="0"/>
              <a:buChar char="•"/>
            </a:pPr>
            <a:r>
              <a:rPr lang="en-US" sz="3200" dirty="0" err="1" smtClean="0"/>
              <a:t>Descripción</a:t>
            </a:r>
            <a:endParaRPr lang="en-US" sz="3200" dirty="0" smtClean="0"/>
          </a:p>
          <a:p>
            <a:pPr marL="571500" indent="-571500">
              <a:buFont typeface="Arial" panose="020B0604020202020204" pitchFamily="34" charset="0"/>
              <a:buChar char="•"/>
            </a:pPr>
            <a:r>
              <a:rPr lang="en-US" sz="3200" dirty="0" err="1" smtClean="0"/>
              <a:t>Descripción</a:t>
            </a:r>
            <a:r>
              <a:rPr lang="en-US" sz="3200" dirty="0" smtClean="0"/>
              <a:t> de la </a:t>
            </a:r>
          </a:p>
          <a:p>
            <a:pPr marL="571500" indent="-571500">
              <a:buFont typeface="Arial" panose="020B0604020202020204" pitchFamily="34" charset="0"/>
              <a:buChar char="•"/>
            </a:pPr>
            <a:r>
              <a:rPr lang="en-US" sz="3200" dirty="0" err="1" smtClean="0"/>
              <a:t>Actualización</a:t>
            </a:r>
            <a:endParaRPr lang="en-US" sz="3200" dirty="0" smtClean="0"/>
          </a:p>
          <a:p>
            <a:pPr marL="571500" indent="-571500">
              <a:buFont typeface="Arial" panose="020B0604020202020204" pitchFamily="34" charset="0"/>
              <a:buChar char="•"/>
            </a:pPr>
            <a:r>
              <a:rPr lang="en-US" sz="3200" dirty="0" smtClean="0"/>
              <a:t>Tags</a:t>
            </a:r>
          </a:p>
          <a:p>
            <a:pPr lvl="1"/>
            <a:endParaRPr lang="en-US" dirty="0"/>
          </a:p>
          <a:p>
            <a:r>
              <a:rPr lang="en-US" sz="3200" dirty="0" err="1" smtClean="0"/>
              <a:t>Imágenes</a:t>
            </a:r>
            <a:endParaRPr lang="en-US" sz="3200" dirty="0" smtClean="0"/>
          </a:p>
          <a:p>
            <a:pPr lvl="1"/>
            <a:r>
              <a:rPr lang="en-US" dirty="0" smtClean="0"/>
              <a:t>Logo de 300x300 </a:t>
            </a:r>
            <a:r>
              <a:rPr lang="en-US" dirty="0" err="1" smtClean="0"/>
              <a:t>pixeles</a:t>
            </a:r>
            <a:endParaRPr lang="en-US" dirty="0" smtClean="0"/>
          </a:p>
          <a:p>
            <a:pPr lvl="1"/>
            <a:r>
              <a:rPr lang="en-US" dirty="0" err="1" smtClean="0"/>
              <a:t>Imágenes</a:t>
            </a:r>
            <a:r>
              <a:rPr lang="en-US" dirty="0" smtClean="0"/>
              <a:t> </a:t>
            </a:r>
            <a:r>
              <a:rPr lang="en-US" dirty="0" err="1" smtClean="0"/>
              <a:t>promocionales</a:t>
            </a:r>
            <a:endParaRPr lang="en-US" dirty="0" smtClean="0"/>
          </a:p>
          <a:p>
            <a:pPr lvl="2"/>
            <a:r>
              <a:rPr lang="en-US" dirty="0" err="1" smtClean="0"/>
              <a:t>Fondo</a:t>
            </a:r>
            <a:r>
              <a:rPr lang="en-US" dirty="0" smtClean="0"/>
              <a:t> 1000x800 </a:t>
            </a:r>
            <a:r>
              <a:rPr lang="en-US" dirty="0" err="1" smtClean="0"/>
              <a:t>pixeles</a:t>
            </a:r>
            <a:endParaRPr lang="en-US" dirty="0" smtClean="0"/>
          </a:p>
          <a:p>
            <a:pPr lvl="2"/>
            <a:r>
              <a:rPr lang="en-US" dirty="0" smtClean="0"/>
              <a:t>Tile 358x358 </a:t>
            </a:r>
            <a:r>
              <a:rPr lang="en-US" dirty="0" err="1" smtClean="0"/>
              <a:t>pixeels</a:t>
            </a:r>
            <a:endParaRPr lang="en-US" dirty="0" smtClean="0"/>
          </a:p>
          <a:p>
            <a:pPr lvl="2"/>
            <a:r>
              <a:rPr lang="en-US" dirty="0" smtClean="0"/>
              <a:t>Tile ancho 358x173 </a:t>
            </a:r>
            <a:r>
              <a:rPr lang="en-US" dirty="0" err="1" smtClean="0"/>
              <a:t>pixeles</a:t>
            </a:r>
            <a:endParaRPr lang="nl-NL" dirty="0"/>
          </a:p>
        </p:txBody>
      </p:sp>
      <p:pic>
        <p:nvPicPr>
          <p:cNvPr id="7" name="Picture 6"/>
          <p:cNvPicPr>
            <a:picLocks noChangeAspect="1"/>
          </p:cNvPicPr>
          <p:nvPr/>
        </p:nvPicPr>
        <p:blipFill>
          <a:blip r:embed="rId3"/>
          <a:stretch>
            <a:fillRect/>
          </a:stretch>
        </p:blipFill>
        <p:spPr>
          <a:xfrm>
            <a:off x="5075840" y="1516062"/>
            <a:ext cx="3656997" cy="4694444"/>
          </a:xfrm>
          <a:prstGeom prst="rect">
            <a:avLst/>
          </a:prstGeom>
          <a:effectLst>
            <a:outerShdw blurRad="190500" algn="ctr" rotWithShape="0">
              <a:srgbClr val="000000">
                <a:alpha val="70000"/>
              </a:srgbClr>
            </a:outerShdw>
          </a:effectLst>
        </p:spPr>
      </p:pic>
      <p:pic>
        <p:nvPicPr>
          <p:cNvPr id="11" name="Picture 10"/>
          <p:cNvPicPr>
            <a:picLocks noChangeAspect="1"/>
          </p:cNvPicPr>
          <p:nvPr/>
        </p:nvPicPr>
        <p:blipFill>
          <a:blip r:embed="rId4"/>
          <a:stretch>
            <a:fillRect/>
          </a:stretch>
        </p:blipFill>
        <p:spPr>
          <a:xfrm>
            <a:off x="9000656" y="1516061"/>
            <a:ext cx="2856381" cy="4694445"/>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281673165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Otras</a:t>
            </a:r>
            <a:r>
              <a:rPr lang="en-US" dirty="0" smtClean="0"/>
              <a:t> </a:t>
            </a:r>
            <a:r>
              <a:rPr lang="en-US" dirty="0" err="1" smtClean="0"/>
              <a:t>opciones</a:t>
            </a:r>
            <a:endParaRPr lang="nl-NL" dirty="0"/>
          </a:p>
        </p:txBody>
      </p:sp>
      <p:sp>
        <p:nvSpPr>
          <p:cNvPr id="3" name="Text Placeholder 2"/>
          <p:cNvSpPr>
            <a:spLocks noGrp="1"/>
          </p:cNvSpPr>
          <p:nvPr>
            <p:ph type="body" sz="quarter" idx="10"/>
          </p:nvPr>
        </p:nvSpPr>
        <p:spPr>
          <a:xfrm>
            <a:off x="274638" y="1212850"/>
            <a:ext cx="6476999" cy="4278094"/>
          </a:xfrm>
        </p:spPr>
        <p:txBody>
          <a:bodyPr/>
          <a:lstStyle/>
          <a:p>
            <a:r>
              <a:rPr lang="en-US" dirty="0" smtClean="0"/>
              <a:t>Copyright y </a:t>
            </a:r>
            <a:r>
              <a:rPr lang="en-US" dirty="0" err="1" smtClean="0"/>
              <a:t>Contacto</a:t>
            </a:r>
            <a:endParaRPr lang="en-US" dirty="0" smtClean="0"/>
          </a:p>
          <a:p>
            <a:pPr lvl="1"/>
            <a:r>
              <a:rPr lang="en-US" dirty="0" smtClean="0"/>
              <a:t>URL legal y </a:t>
            </a:r>
            <a:r>
              <a:rPr lang="en-US" dirty="0" err="1" smtClean="0"/>
              <a:t>términos</a:t>
            </a:r>
            <a:r>
              <a:rPr lang="en-US" dirty="0" smtClean="0"/>
              <a:t> de </a:t>
            </a:r>
            <a:r>
              <a:rPr lang="en-US" dirty="0" err="1" smtClean="0"/>
              <a:t>condicones</a:t>
            </a:r>
            <a:endParaRPr lang="en-US" dirty="0" smtClean="0"/>
          </a:p>
          <a:p>
            <a:pPr lvl="1"/>
            <a:r>
              <a:rPr lang="en-US" dirty="0" smtClean="0"/>
              <a:t>Email de </a:t>
            </a:r>
            <a:r>
              <a:rPr lang="en-US" dirty="0" err="1" smtClean="0"/>
              <a:t>contacto</a:t>
            </a:r>
            <a:endParaRPr lang="en-US" dirty="0" smtClean="0"/>
          </a:p>
          <a:p>
            <a:r>
              <a:rPr lang="en-US" dirty="0" err="1" smtClean="0"/>
              <a:t>Excepciones</a:t>
            </a:r>
            <a:r>
              <a:rPr lang="en-US" dirty="0" smtClean="0"/>
              <a:t> </a:t>
            </a:r>
            <a:r>
              <a:rPr lang="en-US" dirty="0" err="1" smtClean="0"/>
              <a:t>técnicas</a:t>
            </a:r>
            <a:endParaRPr lang="en-US" dirty="0" smtClean="0"/>
          </a:p>
          <a:p>
            <a:pPr lvl="1"/>
            <a:r>
              <a:rPr lang="en-US" dirty="0" smtClean="0"/>
              <a:t>Si la App require </a:t>
            </a:r>
            <a:r>
              <a:rPr lang="en-US" dirty="0" err="1" smtClean="0"/>
              <a:t>algun</a:t>
            </a:r>
            <a:r>
              <a:rPr lang="en-US" dirty="0" smtClean="0"/>
              <a:t> hardware </a:t>
            </a:r>
            <a:r>
              <a:rPr lang="en-US" dirty="0" err="1" smtClean="0"/>
              <a:t>específico</a:t>
            </a:r>
            <a:r>
              <a:rPr lang="en-US" dirty="0" smtClean="0"/>
              <a:t>, </a:t>
            </a:r>
            <a:r>
              <a:rPr lang="en-US" dirty="0" err="1" smtClean="0"/>
              <a:t>podemos</a:t>
            </a:r>
            <a:r>
              <a:rPr lang="en-US" dirty="0" smtClean="0"/>
              <a:t> </a:t>
            </a:r>
            <a:r>
              <a:rPr lang="en-US" dirty="0" err="1" smtClean="0"/>
              <a:t>pedir</a:t>
            </a:r>
            <a:r>
              <a:rPr lang="en-US" dirty="0" smtClean="0"/>
              <a:t> </a:t>
            </a:r>
            <a:r>
              <a:rPr lang="en-US" dirty="0" err="1" smtClean="0"/>
              <a:t>una</a:t>
            </a:r>
            <a:r>
              <a:rPr lang="en-US" dirty="0" smtClean="0"/>
              <a:t> </a:t>
            </a:r>
            <a:r>
              <a:rPr lang="en-US" dirty="0" err="1" smtClean="0"/>
              <a:t>excepción</a:t>
            </a:r>
            <a:r>
              <a:rPr lang="en-US" dirty="0" smtClean="0"/>
              <a:t> </a:t>
            </a:r>
            <a:r>
              <a:rPr lang="en-US" dirty="0" err="1" smtClean="0"/>
              <a:t>tecnica</a:t>
            </a:r>
            <a:endParaRPr lang="en-US" dirty="0" smtClean="0"/>
          </a:p>
          <a:p>
            <a:r>
              <a:rPr lang="en-US" dirty="0" err="1" smtClean="0"/>
              <a:t>Notas</a:t>
            </a:r>
            <a:r>
              <a:rPr lang="en-US" dirty="0" smtClean="0"/>
              <a:t> para la </a:t>
            </a:r>
            <a:r>
              <a:rPr lang="en-US" dirty="0" err="1" smtClean="0"/>
              <a:t>certificación</a:t>
            </a:r>
            <a:endParaRPr lang="en-US" dirty="0" smtClean="0"/>
          </a:p>
          <a:p>
            <a:pPr lvl="1"/>
            <a:r>
              <a:rPr lang="en-US" dirty="0" smtClean="0"/>
              <a:t>Información de </a:t>
            </a:r>
            <a:r>
              <a:rPr lang="en-US" dirty="0" err="1" smtClean="0"/>
              <a:t>ayuda</a:t>
            </a:r>
            <a:r>
              <a:rPr lang="en-US" dirty="0" smtClean="0"/>
              <a:t> </a:t>
            </a:r>
            <a:r>
              <a:rPr lang="en-US" dirty="0" err="1" smtClean="0"/>
              <a:t>en</a:t>
            </a:r>
            <a:r>
              <a:rPr lang="en-US" dirty="0" smtClean="0"/>
              <a:t> la </a:t>
            </a:r>
            <a:r>
              <a:rPr lang="en-US" dirty="0" err="1" smtClean="0"/>
              <a:t>certificación</a:t>
            </a:r>
            <a:r>
              <a:rPr lang="en-US" dirty="0" smtClean="0"/>
              <a:t>, </a:t>
            </a:r>
            <a:r>
              <a:rPr lang="en-US" dirty="0" err="1" smtClean="0"/>
              <a:t>usos</a:t>
            </a:r>
            <a:r>
              <a:rPr lang="en-US" dirty="0" smtClean="0"/>
              <a:t> </a:t>
            </a:r>
            <a:r>
              <a:rPr lang="en-US" dirty="0" err="1" smtClean="0"/>
              <a:t>concretos</a:t>
            </a:r>
            <a:r>
              <a:rPr lang="en-US" dirty="0" smtClean="0"/>
              <a:t>, </a:t>
            </a:r>
            <a:r>
              <a:rPr lang="en-US" dirty="0" err="1" smtClean="0"/>
              <a:t>información</a:t>
            </a:r>
            <a:r>
              <a:rPr lang="en-US" dirty="0" smtClean="0"/>
              <a:t> </a:t>
            </a:r>
            <a:r>
              <a:rPr lang="en-US" dirty="0" err="1" smtClean="0"/>
              <a:t>acerca</a:t>
            </a:r>
            <a:r>
              <a:rPr lang="en-US" dirty="0" smtClean="0"/>
              <a:t> de </a:t>
            </a:r>
            <a:r>
              <a:rPr lang="en-US" dirty="0" err="1" smtClean="0"/>
              <a:t>usuarios</a:t>
            </a:r>
            <a:r>
              <a:rPr lang="en-US" dirty="0" smtClean="0"/>
              <a:t> para el Login, etc.</a:t>
            </a:r>
            <a:endParaRPr lang="nl-NL" dirty="0"/>
          </a:p>
        </p:txBody>
      </p:sp>
      <p:pic>
        <p:nvPicPr>
          <p:cNvPr id="9" name="Picture 8"/>
          <p:cNvPicPr>
            <a:picLocks noChangeAspect="1"/>
          </p:cNvPicPr>
          <p:nvPr/>
        </p:nvPicPr>
        <p:blipFill>
          <a:blip r:embed="rId3"/>
          <a:stretch>
            <a:fillRect/>
          </a:stretch>
        </p:blipFill>
        <p:spPr>
          <a:xfrm>
            <a:off x="7970837" y="1212849"/>
            <a:ext cx="1591662" cy="3048000"/>
          </a:xfrm>
          <a:prstGeom prst="rect">
            <a:avLst/>
          </a:prstGeom>
          <a:effectLst>
            <a:outerShdw blurRad="190500" algn="ctr" rotWithShape="0">
              <a:srgbClr val="000000">
                <a:alpha val="70000"/>
              </a:srgbClr>
            </a:outerShdw>
          </a:effectLst>
        </p:spPr>
      </p:pic>
      <p:pic>
        <p:nvPicPr>
          <p:cNvPr id="8" name="Picture 7"/>
          <p:cNvPicPr>
            <a:picLocks noChangeAspect="1"/>
          </p:cNvPicPr>
          <p:nvPr/>
        </p:nvPicPr>
        <p:blipFill>
          <a:blip r:embed="rId4"/>
          <a:stretch>
            <a:fillRect/>
          </a:stretch>
        </p:blipFill>
        <p:spPr>
          <a:xfrm>
            <a:off x="9877007" y="3268662"/>
            <a:ext cx="1591662" cy="2983129"/>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132091845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Configuraciones</a:t>
            </a:r>
            <a:r>
              <a:rPr lang="en-US" dirty="0" smtClean="0"/>
              <a:t> </a:t>
            </a:r>
            <a:r>
              <a:rPr lang="en-US" dirty="0" err="1" smtClean="0"/>
              <a:t>opcionales</a:t>
            </a:r>
            <a:r>
              <a:rPr lang="en-US" dirty="0" smtClean="0"/>
              <a:t> </a:t>
            </a:r>
            <a:r>
              <a:rPr lang="en-US" dirty="0" err="1" smtClean="0"/>
              <a:t>en</a:t>
            </a:r>
            <a:r>
              <a:rPr lang="en-US" dirty="0" smtClean="0"/>
              <a:t> el </a:t>
            </a:r>
            <a:r>
              <a:rPr lang="en-US" dirty="0" err="1" smtClean="0"/>
              <a:t>envio</a:t>
            </a:r>
            <a:endParaRPr lang="nl-NL" dirty="0"/>
          </a:p>
        </p:txBody>
      </p:sp>
      <p:sp>
        <p:nvSpPr>
          <p:cNvPr id="6" name="Slide Number Placeholder 5"/>
          <p:cNvSpPr>
            <a:spLocks noGrp="1"/>
          </p:cNvSpPr>
          <p:nvPr>
            <p:ph type="sldNum" sz="quarter" idx="12"/>
          </p:nvPr>
        </p:nvSpPr>
        <p:spPr/>
        <p:txBody>
          <a:bodyPr/>
          <a:lstStyle/>
          <a:p>
            <a:fld id="{2775DF8E-1151-4C45-8C93-3AB060627CA9}" type="slidenum">
              <a:rPr lang="en-US" smtClean="0"/>
              <a:pPr/>
              <a:t>49</a:t>
            </a:fld>
            <a:endParaRPr lang="en-US" dirty="0"/>
          </a:p>
        </p:txBody>
      </p:sp>
    </p:spTree>
    <p:extLst>
      <p:ext uri="{BB962C8B-B14F-4D97-AF65-F5344CB8AC3E}">
        <p14:creationId xmlns:p14="http://schemas.microsoft.com/office/powerpoint/2010/main" val="43275578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600" dirty="0" err="1" smtClean="0"/>
              <a:t>Formas</a:t>
            </a:r>
            <a:r>
              <a:rPr lang="en-US" sz="6600" dirty="0" smtClean="0"/>
              <a:t> de </a:t>
            </a:r>
            <a:r>
              <a:rPr lang="en-US" sz="6600" dirty="0" err="1" smtClean="0"/>
              <a:t>monetización</a:t>
            </a:r>
            <a:endParaRPr lang="en-US" sz="6600" dirty="0"/>
          </a:p>
        </p:txBody>
      </p:sp>
      <p:sp>
        <p:nvSpPr>
          <p:cNvPr id="5" name="Slide Number Placeholder 4"/>
          <p:cNvSpPr>
            <a:spLocks noGrp="1"/>
          </p:cNvSpPr>
          <p:nvPr>
            <p:ph type="sldNum" sz="quarter" idx="12"/>
          </p:nvPr>
        </p:nvSpPr>
        <p:spPr/>
        <p:txBody>
          <a:bodyPr/>
          <a:lstStyle/>
          <a:p>
            <a:fld id="{2775DF8E-1151-4C45-8C93-3AB060627CA9}" type="slidenum">
              <a:rPr lang="en-US" smtClean="0"/>
              <a:pPr/>
              <a:t>5</a:t>
            </a:fld>
            <a:endParaRPr lang="en-US"/>
          </a:p>
        </p:txBody>
      </p:sp>
    </p:spTree>
    <p:extLst>
      <p:ext uri="{BB962C8B-B14F-4D97-AF65-F5344CB8AC3E}">
        <p14:creationId xmlns:p14="http://schemas.microsoft.com/office/powerpoint/2010/main" val="137860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Publicidad</a:t>
            </a:r>
            <a:endParaRPr lang="nl-NL" dirty="0"/>
          </a:p>
        </p:txBody>
      </p:sp>
      <p:sp>
        <p:nvSpPr>
          <p:cNvPr id="7" name="Text Placeholder 6"/>
          <p:cNvSpPr>
            <a:spLocks noGrp="1"/>
          </p:cNvSpPr>
          <p:nvPr>
            <p:ph type="body" sz="quarter" idx="10"/>
          </p:nvPr>
        </p:nvSpPr>
        <p:spPr>
          <a:xfrm>
            <a:off x="274638" y="1212850"/>
            <a:ext cx="11887200" cy="1969770"/>
          </a:xfrm>
        </p:spPr>
        <p:txBody>
          <a:bodyPr/>
          <a:lstStyle/>
          <a:p>
            <a:r>
              <a:rPr lang="en-US" dirty="0" err="1" smtClean="0"/>
              <a:t>Integración</a:t>
            </a:r>
            <a:r>
              <a:rPr lang="en-US" dirty="0" smtClean="0"/>
              <a:t> con </a:t>
            </a:r>
            <a:r>
              <a:rPr lang="en-US" dirty="0" err="1" smtClean="0"/>
              <a:t>pubCenter</a:t>
            </a:r>
            <a:endParaRPr lang="en-US" dirty="0" smtClean="0"/>
          </a:p>
          <a:p>
            <a:r>
              <a:rPr lang="en-US" dirty="0" smtClean="0"/>
              <a:t>La </a:t>
            </a:r>
            <a:r>
              <a:rPr lang="en-US" dirty="0" err="1" smtClean="0"/>
              <a:t>publicidad</a:t>
            </a:r>
            <a:r>
              <a:rPr lang="en-US" dirty="0" smtClean="0"/>
              <a:t> </a:t>
            </a:r>
            <a:r>
              <a:rPr lang="en-US" dirty="0" err="1" smtClean="0"/>
              <a:t>enviada</a:t>
            </a:r>
            <a:r>
              <a:rPr lang="en-US" dirty="0" smtClean="0"/>
              <a:t> </a:t>
            </a:r>
            <a:r>
              <a:rPr lang="en-US" dirty="0" err="1" smtClean="0"/>
              <a:t>por</a:t>
            </a:r>
            <a:r>
              <a:rPr lang="en-US" dirty="0" smtClean="0"/>
              <a:t> el Dev Center </a:t>
            </a:r>
            <a:r>
              <a:rPr lang="en-US" dirty="0" err="1" smtClean="0"/>
              <a:t>puede</a:t>
            </a:r>
            <a:r>
              <a:rPr lang="en-US" dirty="0" smtClean="0"/>
              <a:t> </a:t>
            </a:r>
            <a:r>
              <a:rPr lang="en-US" dirty="0" err="1" smtClean="0"/>
              <a:t>ser</a:t>
            </a:r>
            <a:r>
              <a:rPr lang="en-US" dirty="0" smtClean="0"/>
              <a:t> </a:t>
            </a:r>
            <a:r>
              <a:rPr lang="en-US" dirty="0" err="1" smtClean="0"/>
              <a:t>borrada</a:t>
            </a:r>
            <a:r>
              <a:rPr lang="en-US" dirty="0" smtClean="0"/>
              <a:t> </a:t>
            </a:r>
            <a:r>
              <a:rPr lang="en-US" dirty="0" err="1" smtClean="0"/>
              <a:t>desde</a:t>
            </a:r>
            <a:r>
              <a:rPr lang="en-US" dirty="0" smtClean="0"/>
              <a:t> el </a:t>
            </a:r>
            <a:r>
              <a:rPr lang="en-US" dirty="0" err="1" smtClean="0"/>
              <a:t>pubCenter</a:t>
            </a:r>
            <a:endParaRPr lang="nl-NL" dirty="0"/>
          </a:p>
        </p:txBody>
      </p:sp>
      <p:pic>
        <p:nvPicPr>
          <p:cNvPr id="2" name="Picture 1"/>
          <p:cNvPicPr>
            <a:picLocks noChangeAspect="1"/>
          </p:cNvPicPr>
          <p:nvPr/>
        </p:nvPicPr>
        <p:blipFill>
          <a:blip r:embed="rId2"/>
          <a:stretch>
            <a:fillRect/>
          </a:stretch>
        </p:blipFill>
        <p:spPr>
          <a:xfrm>
            <a:off x="3708399" y="3097212"/>
            <a:ext cx="5019675" cy="2914650"/>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100241243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Selección</a:t>
            </a:r>
            <a:r>
              <a:rPr lang="en-US" dirty="0" smtClean="0"/>
              <a:t> de </a:t>
            </a:r>
            <a:r>
              <a:rPr lang="en-US" dirty="0" err="1" smtClean="0"/>
              <a:t>mercados</a:t>
            </a:r>
            <a:r>
              <a:rPr lang="en-US" dirty="0" smtClean="0"/>
              <a:t> y </a:t>
            </a:r>
            <a:r>
              <a:rPr lang="en-US" dirty="0" err="1" smtClean="0"/>
              <a:t>precios</a:t>
            </a:r>
            <a:endParaRPr lang="nl-NL" dirty="0"/>
          </a:p>
        </p:txBody>
      </p:sp>
      <p:sp>
        <p:nvSpPr>
          <p:cNvPr id="3" name="Text Placeholder 2"/>
          <p:cNvSpPr>
            <a:spLocks noGrp="1"/>
          </p:cNvSpPr>
          <p:nvPr>
            <p:ph type="body" sz="quarter" idx="10"/>
          </p:nvPr>
        </p:nvSpPr>
        <p:spPr>
          <a:xfrm>
            <a:off x="274638" y="1212850"/>
            <a:ext cx="8000999" cy="3970318"/>
          </a:xfrm>
        </p:spPr>
        <p:txBody>
          <a:bodyPr/>
          <a:lstStyle/>
          <a:p>
            <a:r>
              <a:rPr lang="en-US" dirty="0" err="1" smtClean="0"/>
              <a:t>Podemos</a:t>
            </a:r>
            <a:r>
              <a:rPr lang="en-US" dirty="0" smtClean="0"/>
              <a:t> </a:t>
            </a:r>
            <a:r>
              <a:rPr lang="en-US" dirty="0" err="1" smtClean="0"/>
              <a:t>establecer</a:t>
            </a:r>
            <a:r>
              <a:rPr lang="en-US" dirty="0" smtClean="0"/>
              <a:t> precious </a:t>
            </a:r>
            <a:r>
              <a:rPr lang="en-US" dirty="0" err="1" smtClean="0"/>
              <a:t>independientes</a:t>
            </a:r>
            <a:r>
              <a:rPr lang="en-US" dirty="0" smtClean="0"/>
              <a:t> </a:t>
            </a:r>
            <a:r>
              <a:rPr lang="en-US" dirty="0" err="1" smtClean="0"/>
              <a:t>por</a:t>
            </a:r>
            <a:r>
              <a:rPr lang="en-US" dirty="0" smtClean="0"/>
              <a:t> </a:t>
            </a:r>
            <a:r>
              <a:rPr lang="en-US" dirty="0" err="1" smtClean="0"/>
              <a:t>distintas</a:t>
            </a:r>
            <a:r>
              <a:rPr lang="en-US" dirty="0" smtClean="0"/>
              <a:t> </a:t>
            </a:r>
            <a:r>
              <a:rPr lang="en-US" dirty="0" err="1" smtClean="0"/>
              <a:t>regiones</a:t>
            </a:r>
            <a:endParaRPr lang="en-US" dirty="0" smtClean="0"/>
          </a:p>
          <a:p>
            <a:r>
              <a:rPr lang="en-US" dirty="0" smtClean="0"/>
              <a:t>La </a:t>
            </a:r>
            <a:r>
              <a:rPr lang="en-US" dirty="0" err="1" smtClean="0"/>
              <a:t>distribución</a:t>
            </a:r>
            <a:r>
              <a:rPr lang="en-US" dirty="0" smtClean="0"/>
              <a:t> </a:t>
            </a:r>
            <a:r>
              <a:rPr lang="en-US" dirty="0" err="1" smtClean="0"/>
              <a:t>por</a:t>
            </a:r>
            <a:r>
              <a:rPr lang="en-US" dirty="0" smtClean="0"/>
              <a:t> </a:t>
            </a:r>
            <a:r>
              <a:rPr lang="en-US" dirty="0" err="1" smtClean="0"/>
              <a:t>defecto</a:t>
            </a:r>
            <a:r>
              <a:rPr lang="en-US" dirty="0" smtClean="0"/>
              <a:t>, </a:t>
            </a:r>
            <a:r>
              <a:rPr lang="en-US" dirty="0" err="1" smtClean="0"/>
              <a:t>excluye</a:t>
            </a:r>
            <a:r>
              <a:rPr lang="en-US" dirty="0" smtClean="0"/>
              <a:t> </a:t>
            </a:r>
            <a:r>
              <a:rPr lang="en-US" dirty="0" err="1" smtClean="0"/>
              <a:t>regiones</a:t>
            </a:r>
            <a:r>
              <a:rPr lang="en-US" dirty="0" smtClean="0"/>
              <a:t> </a:t>
            </a:r>
            <a:r>
              <a:rPr lang="en-US" dirty="0" err="1" smtClean="0"/>
              <a:t>que</a:t>
            </a:r>
            <a:r>
              <a:rPr lang="en-US" dirty="0" smtClean="0"/>
              <a:t> </a:t>
            </a:r>
            <a:r>
              <a:rPr lang="en-US" dirty="0" err="1" smtClean="0"/>
              <a:t>requieren</a:t>
            </a:r>
            <a:r>
              <a:rPr lang="en-US" dirty="0" smtClean="0"/>
              <a:t> requisites </a:t>
            </a:r>
            <a:r>
              <a:rPr lang="en-US" dirty="0" err="1" smtClean="0"/>
              <a:t>adiconales</a:t>
            </a:r>
            <a:endParaRPr lang="en-US" dirty="0" smtClean="0"/>
          </a:p>
          <a:p>
            <a:pPr lvl="1"/>
            <a:r>
              <a:rPr lang="en-US" dirty="0" err="1" smtClean="0"/>
              <a:t>Marcado</a:t>
            </a:r>
            <a:r>
              <a:rPr lang="en-US" dirty="0" smtClean="0"/>
              <a:t> </a:t>
            </a:r>
            <a:r>
              <a:rPr lang="en-US" dirty="0" err="1" smtClean="0"/>
              <a:t>por</a:t>
            </a:r>
            <a:r>
              <a:rPr lang="en-US" dirty="0" smtClean="0"/>
              <a:t> </a:t>
            </a:r>
            <a:r>
              <a:rPr lang="en-US" dirty="0" err="1" smtClean="0"/>
              <a:t>icono</a:t>
            </a:r>
            <a:r>
              <a:rPr lang="en-US" dirty="0" smtClean="0"/>
              <a:t> </a:t>
            </a:r>
            <a:r>
              <a:rPr lang="en-US" dirty="0" err="1" smtClean="0"/>
              <a:t>verde</a:t>
            </a:r>
            <a:endParaRPr lang="nl-NL" dirty="0"/>
          </a:p>
        </p:txBody>
      </p:sp>
      <p:pic>
        <p:nvPicPr>
          <p:cNvPr id="8" name="Picture 7"/>
          <p:cNvPicPr>
            <a:picLocks noChangeAspect="1"/>
          </p:cNvPicPr>
          <p:nvPr/>
        </p:nvPicPr>
        <p:blipFill>
          <a:blip r:embed="rId2"/>
          <a:stretch>
            <a:fillRect/>
          </a:stretch>
        </p:blipFill>
        <p:spPr>
          <a:xfrm>
            <a:off x="8123237" y="1379691"/>
            <a:ext cx="3853016" cy="3946371"/>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159175885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Servicios</a:t>
            </a:r>
            <a:r>
              <a:rPr lang="en-US" dirty="0" smtClean="0"/>
              <a:t> de </a:t>
            </a:r>
            <a:r>
              <a:rPr lang="en-US" dirty="0" err="1" smtClean="0"/>
              <a:t>Mapas</a:t>
            </a:r>
            <a:endParaRPr lang="nl-NL" dirty="0"/>
          </a:p>
        </p:txBody>
      </p:sp>
      <p:sp>
        <p:nvSpPr>
          <p:cNvPr id="3" name="Text Placeholder 2"/>
          <p:cNvSpPr>
            <a:spLocks noGrp="1"/>
          </p:cNvSpPr>
          <p:nvPr>
            <p:ph type="body" sz="quarter" idx="10"/>
          </p:nvPr>
        </p:nvSpPr>
        <p:spPr>
          <a:xfrm>
            <a:off x="274638" y="1212850"/>
            <a:ext cx="11887200" cy="738664"/>
          </a:xfrm>
        </p:spPr>
        <p:txBody>
          <a:bodyPr/>
          <a:lstStyle/>
          <a:p>
            <a:r>
              <a:rPr lang="en-US" dirty="0" err="1" smtClean="0"/>
              <a:t>Obtenemos</a:t>
            </a:r>
            <a:r>
              <a:rPr lang="en-US" dirty="0" smtClean="0"/>
              <a:t> el Token </a:t>
            </a:r>
            <a:r>
              <a:rPr lang="en-US" dirty="0" err="1" smtClean="0"/>
              <a:t>necesario</a:t>
            </a:r>
            <a:r>
              <a:rPr lang="en-US" dirty="0" smtClean="0"/>
              <a:t> para </a:t>
            </a:r>
            <a:r>
              <a:rPr lang="en-US" dirty="0" err="1" smtClean="0"/>
              <a:t>utilizar</a:t>
            </a:r>
            <a:r>
              <a:rPr lang="en-US" dirty="0" smtClean="0"/>
              <a:t> el </a:t>
            </a:r>
            <a:r>
              <a:rPr lang="en-US" dirty="0" err="1" smtClean="0"/>
              <a:t>servicio</a:t>
            </a:r>
            <a:endParaRPr lang="nl-NL" dirty="0"/>
          </a:p>
        </p:txBody>
      </p:sp>
      <p:pic>
        <p:nvPicPr>
          <p:cNvPr id="7" name="Picture 6"/>
          <p:cNvPicPr>
            <a:picLocks noChangeAspect="1"/>
          </p:cNvPicPr>
          <p:nvPr/>
        </p:nvPicPr>
        <p:blipFill>
          <a:blip r:embed="rId2"/>
          <a:stretch>
            <a:fillRect/>
          </a:stretch>
        </p:blipFill>
        <p:spPr>
          <a:xfrm>
            <a:off x="3627436" y="2523750"/>
            <a:ext cx="5181602" cy="3259512"/>
          </a:xfrm>
          <a:prstGeom prst="rect">
            <a:avLst/>
          </a:prstGeom>
          <a:effectLst>
            <a:outerShdw blurRad="190500" algn="ctr" rotWithShape="0">
              <a:srgbClr val="000000">
                <a:alpha val="70000"/>
              </a:srgbClr>
            </a:outerShdw>
          </a:effectLst>
        </p:spPr>
      </p:pic>
    </p:spTree>
    <p:extLst>
      <p:ext uri="{BB962C8B-B14F-4D97-AF65-F5344CB8AC3E}">
        <p14:creationId xmlns:p14="http://schemas.microsoft.com/office/powerpoint/2010/main" val="417052572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037" y="2125663"/>
            <a:ext cx="10058399" cy="1828800"/>
          </a:xfrm>
        </p:spPr>
        <p:txBody>
          <a:bodyPr/>
          <a:lstStyle/>
          <a:p>
            <a:r>
              <a:rPr lang="en-US" sz="5400" dirty="0" err="1" smtClean="0"/>
              <a:t>Tiempo</a:t>
            </a:r>
            <a:r>
              <a:rPr lang="en-US" sz="5400" dirty="0" smtClean="0"/>
              <a:t> de </a:t>
            </a:r>
            <a:r>
              <a:rPr lang="en-US" sz="5400" dirty="0" err="1" smtClean="0"/>
              <a:t>certificación</a:t>
            </a:r>
            <a:r>
              <a:rPr lang="en-US" sz="5400" dirty="0" smtClean="0"/>
              <a:t>= 2-5 </a:t>
            </a:r>
            <a:r>
              <a:rPr lang="en-US" sz="5400" dirty="0" err="1" smtClean="0"/>
              <a:t>días</a:t>
            </a:r>
            <a:endParaRPr lang="en-US" sz="5400" dirty="0"/>
          </a:p>
        </p:txBody>
      </p:sp>
      <p:grpSp>
        <p:nvGrpSpPr>
          <p:cNvPr id="4" name="Group 3"/>
          <p:cNvGrpSpPr/>
          <p:nvPr/>
        </p:nvGrpSpPr>
        <p:grpSpPr>
          <a:xfrm>
            <a:off x="7513637" y="2340565"/>
            <a:ext cx="4038600" cy="1613897"/>
            <a:chOff x="7734299" y="2353758"/>
            <a:chExt cx="4038600" cy="1613897"/>
          </a:xfrm>
        </p:grpSpPr>
        <p:sp>
          <p:nvSpPr>
            <p:cNvPr id="3" name="Title 1"/>
            <p:cNvSpPr txBox="1">
              <a:spLocks/>
            </p:cNvSpPr>
            <p:nvPr/>
          </p:nvSpPr>
          <p:spPr>
            <a:xfrm>
              <a:off x="7962899" y="3053256"/>
              <a:ext cx="3810000" cy="91439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5400" dirty="0" smtClean="0">
                  <a:gradFill>
                    <a:gsLst>
                      <a:gs pos="1250">
                        <a:srgbClr val="404040"/>
                      </a:gs>
                      <a:gs pos="100000">
                        <a:srgbClr val="404040"/>
                      </a:gs>
                    </a:gsLst>
                    <a:lin ang="5400000" scaled="0"/>
                  </a:gradFill>
                </a:rPr>
                <a:t>P</a:t>
              </a:r>
              <a:r>
                <a:rPr sz="5400" dirty="0" err="1" smtClean="0">
                  <a:gradFill>
                    <a:gsLst>
                      <a:gs pos="1250">
                        <a:srgbClr val="404040"/>
                      </a:gs>
                      <a:gs pos="100000">
                        <a:srgbClr val="404040"/>
                      </a:gs>
                    </a:gsLst>
                    <a:lin ang="5400000" scaled="0"/>
                  </a:gradFill>
                </a:rPr>
                <a:t>ar</a:t>
              </a:r>
              <a:r>
                <a:rPr sz="5400" dirty="0" smtClean="0">
                  <a:gradFill>
                    <a:gsLst>
                      <a:gs pos="1250">
                        <a:srgbClr val="404040"/>
                      </a:gs>
                      <a:gs pos="100000">
                        <a:srgbClr val="404040"/>
                      </a:gs>
                    </a:gsLst>
                    <a:lin ang="5400000" scaled="0"/>
                  </a:gradFill>
                </a:rPr>
                <a:t> de horas</a:t>
              </a:r>
              <a:endParaRPr sz="5400" dirty="0">
                <a:gradFill>
                  <a:gsLst>
                    <a:gs pos="1250">
                      <a:srgbClr val="404040"/>
                    </a:gs>
                    <a:gs pos="100000">
                      <a:srgbClr val="404040"/>
                    </a:gs>
                  </a:gsLst>
                  <a:lin ang="5400000" scaled="0"/>
                </a:gradFill>
              </a:endParaRPr>
            </a:p>
          </p:txBody>
        </p:sp>
        <p:cxnSp>
          <p:nvCxnSpPr>
            <p:cNvPr id="7" name="Straight Connector 6"/>
            <p:cNvCxnSpPr/>
            <p:nvPr/>
          </p:nvCxnSpPr>
          <p:spPr>
            <a:xfrm flipV="1">
              <a:off x="7734299" y="2353758"/>
              <a:ext cx="2590800" cy="5334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2998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Enviando</a:t>
            </a:r>
            <a:r>
              <a:rPr lang="en-US" dirty="0" smtClean="0"/>
              <a:t> </a:t>
            </a:r>
            <a:r>
              <a:rPr lang="en-US" dirty="0" err="1" smtClean="0"/>
              <a:t>una</a:t>
            </a:r>
            <a:r>
              <a:rPr lang="en-US" dirty="0" smtClean="0"/>
              <a:t> App</a:t>
            </a:r>
            <a:endParaRPr lang="nl-NL" dirty="0"/>
          </a:p>
        </p:txBody>
      </p:sp>
      <p:sp>
        <p:nvSpPr>
          <p:cNvPr id="8" name="Text Placeholder 7"/>
          <p:cNvSpPr>
            <a:spLocks noGrp="1"/>
          </p:cNvSpPr>
          <p:nvPr>
            <p:ph type="body" sz="quarter" idx="12"/>
          </p:nvPr>
        </p:nvSpPr>
        <p:spPr/>
        <p:txBody>
          <a:bodyPr/>
          <a:lstStyle/>
          <a:p>
            <a:r>
              <a:rPr lang="en-US" dirty="0" smtClean="0"/>
              <a:t>Demo</a:t>
            </a:r>
            <a:endParaRPr lang="nl-NL" dirty="0"/>
          </a:p>
        </p:txBody>
      </p:sp>
    </p:spTree>
    <p:extLst>
      <p:ext uri="{BB962C8B-B14F-4D97-AF65-F5344CB8AC3E}">
        <p14:creationId xmlns:p14="http://schemas.microsoft.com/office/powerpoint/2010/main" val="193394187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Nuevas</a:t>
            </a:r>
            <a:r>
              <a:rPr lang="en-US" dirty="0" smtClean="0"/>
              <a:t> </a:t>
            </a:r>
            <a:r>
              <a:rPr lang="en-US" dirty="0" err="1" smtClean="0"/>
              <a:t>características</a:t>
            </a:r>
            <a:r>
              <a:rPr lang="en-US" dirty="0" smtClean="0"/>
              <a:t> de la Store</a:t>
            </a:r>
            <a:endParaRPr lang="nl-NL" dirty="0"/>
          </a:p>
        </p:txBody>
      </p:sp>
      <p:sp>
        <p:nvSpPr>
          <p:cNvPr id="5" name="Slide Number Placeholder 4"/>
          <p:cNvSpPr>
            <a:spLocks noGrp="1"/>
          </p:cNvSpPr>
          <p:nvPr>
            <p:ph type="sldNum" sz="quarter" idx="12"/>
          </p:nvPr>
        </p:nvSpPr>
        <p:spPr/>
        <p:txBody>
          <a:bodyPr/>
          <a:lstStyle/>
          <a:p>
            <a:fld id="{2775DF8E-1151-4C45-8C93-3AB060627CA9}" type="slidenum">
              <a:rPr lang="en-US" smtClean="0"/>
              <a:pPr/>
              <a:t>55</a:t>
            </a:fld>
            <a:endParaRPr lang="en-US"/>
          </a:p>
        </p:txBody>
      </p:sp>
    </p:spTree>
    <p:extLst>
      <p:ext uri="{BB962C8B-B14F-4D97-AF65-F5344CB8AC3E}">
        <p14:creationId xmlns:p14="http://schemas.microsoft.com/office/powerpoint/2010/main" val="2602091436"/>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err="1" smtClean="0"/>
              <a:t>Contestar</a:t>
            </a:r>
            <a:r>
              <a:rPr lang="en-US" sz="5400" dirty="0" smtClean="0"/>
              <a:t> </a:t>
            </a:r>
            <a:r>
              <a:rPr lang="en-US" sz="5400" dirty="0" err="1" smtClean="0"/>
              <a:t>las</a:t>
            </a:r>
            <a:r>
              <a:rPr lang="en-US" sz="5400" dirty="0" smtClean="0"/>
              <a:t> </a:t>
            </a:r>
            <a:r>
              <a:rPr lang="en-US" sz="5400" dirty="0" err="1" smtClean="0"/>
              <a:t>opiniones</a:t>
            </a:r>
            <a:r>
              <a:rPr lang="en-US" sz="5400" dirty="0" smtClean="0"/>
              <a:t> de los </a:t>
            </a:r>
            <a:r>
              <a:rPr lang="en-US" sz="5400" dirty="0" err="1" smtClean="0"/>
              <a:t>usuarios</a:t>
            </a:r>
            <a:endParaRPr lang="en-US" sz="5400" baseline="30000" dirty="0"/>
          </a:p>
        </p:txBody>
      </p:sp>
    </p:spTree>
    <p:extLst>
      <p:ext uri="{BB962C8B-B14F-4D97-AF65-F5344CB8AC3E}">
        <p14:creationId xmlns:p14="http://schemas.microsoft.com/office/powerpoint/2010/main" val="2123401451"/>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703" t="4784" r="6040" b="15069"/>
          <a:stretch/>
        </p:blipFill>
        <p:spPr>
          <a:xfrm>
            <a:off x="-30163" y="-7938"/>
            <a:ext cx="12496800" cy="8915400"/>
          </a:xfrm>
          <a:prstGeom prst="rect">
            <a:avLst/>
          </a:prstGeom>
        </p:spPr>
      </p:pic>
    </p:spTree>
    <p:extLst>
      <p:ext uri="{BB962C8B-B14F-4D97-AF65-F5344CB8AC3E}">
        <p14:creationId xmlns:p14="http://schemas.microsoft.com/office/powerpoint/2010/main" val="362579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500"/>
                                  </p:stCondLst>
                                  <p:childTnLst>
                                    <p:animMotion origin="layout" path="M 0 2.06083E-6 L 0 -0.27236 " pathEditMode="relative" rAng="0" ptsTypes="AA">
                                      <p:cBhvr>
                                        <p:cTn id="6" dur="2000" fill="hold"/>
                                        <p:tgtEl>
                                          <p:spTgt spid="3"/>
                                        </p:tgtEl>
                                        <p:attrNameLst>
                                          <p:attrName>ppt_x</p:attrName>
                                          <p:attrName>ppt_y</p:attrName>
                                        </p:attrNameLst>
                                      </p:cBhvr>
                                      <p:rCtr x="0" y="-136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703" t="21907" r="6040" b="15071"/>
          <a:stretch/>
        </p:blipFill>
        <p:spPr>
          <a:xfrm>
            <a:off x="-30163" y="-7938"/>
            <a:ext cx="12496800" cy="7010400"/>
          </a:xfrm>
          <a:prstGeom prst="rect">
            <a:avLst/>
          </a:prstGeom>
        </p:spPr>
      </p:pic>
      <p:sp>
        <p:nvSpPr>
          <p:cNvPr id="3" name="Rectangle 2"/>
          <p:cNvSpPr/>
          <p:nvPr/>
        </p:nvSpPr>
        <p:spPr bwMode="auto">
          <a:xfrm>
            <a:off x="4846637" y="5196522"/>
            <a:ext cx="1371600" cy="1524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1226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703" t="21908" r="6040" b="15070"/>
          <a:stretch/>
        </p:blipFill>
        <p:spPr>
          <a:xfrm>
            <a:off x="-30163" y="-7938"/>
            <a:ext cx="12496800" cy="7010400"/>
          </a:xfrm>
          <a:prstGeom prst="rect">
            <a:avLst/>
          </a:prstGeom>
        </p:spPr>
      </p:pic>
      <p:sp>
        <p:nvSpPr>
          <p:cNvPr id="2" name="Rectangle 1"/>
          <p:cNvSpPr/>
          <p:nvPr/>
        </p:nvSpPr>
        <p:spPr bwMode="auto">
          <a:xfrm>
            <a:off x="4846637" y="5196522"/>
            <a:ext cx="1371600" cy="1524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err="1" smtClean="0"/>
              <a:t>Formas</a:t>
            </a:r>
            <a:r>
              <a:rPr lang="en-US" dirty="0" smtClean="0"/>
              <a:t> de </a:t>
            </a:r>
            <a:r>
              <a:rPr lang="en-US" dirty="0" err="1" smtClean="0"/>
              <a:t>monetización</a:t>
            </a:r>
            <a:r>
              <a:rPr lang="en-US" dirty="0" smtClean="0"/>
              <a:t> de Apps</a:t>
            </a:r>
            <a:endParaRPr lang="nl-NL" dirty="0"/>
          </a:p>
        </p:txBody>
      </p:sp>
      <p:sp>
        <p:nvSpPr>
          <p:cNvPr id="20" name="Text Placeholder 19"/>
          <p:cNvSpPr>
            <a:spLocks noGrp="1"/>
          </p:cNvSpPr>
          <p:nvPr>
            <p:ph type="body" sz="quarter" idx="10"/>
          </p:nvPr>
        </p:nvSpPr>
        <p:spPr>
          <a:xfrm>
            <a:off x="274638" y="1212850"/>
            <a:ext cx="11887200" cy="5139869"/>
          </a:xfrm>
        </p:spPr>
        <p:txBody>
          <a:bodyPr/>
          <a:lstStyle/>
          <a:p>
            <a:r>
              <a:rPr lang="en-US" dirty="0" smtClean="0"/>
              <a:t>Apps de </a:t>
            </a:r>
            <a:r>
              <a:rPr lang="en-US" dirty="0" err="1" smtClean="0"/>
              <a:t>pago</a:t>
            </a:r>
            <a:endParaRPr lang="en-US" dirty="0" smtClean="0"/>
          </a:p>
          <a:p>
            <a:pPr lvl="1"/>
            <a:r>
              <a:rPr lang="en-US" dirty="0" smtClean="0"/>
              <a:t>Apps </a:t>
            </a:r>
            <a:r>
              <a:rPr lang="en-US" dirty="0" err="1" smtClean="0"/>
              <a:t>que</a:t>
            </a:r>
            <a:r>
              <a:rPr lang="en-US" dirty="0" smtClean="0"/>
              <a:t> </a:t>
            </a:r>
            <a:r>
              <a:rPr lang="en-US" dirty="0" err="1" smtClean="0"/>
              <a:t>deben</a:t>
            </a:r>
            <a:r>
              <a:rPr lang="en-US" dirty="0" smtClean="0"/>
              <a:t> </a:t>
            </a:r>
            <a:r>
              <a:rPr lang="en-US" dirty="0" err="1" smtClean="0"/>
              <a:t>ser</a:t>
            </a:r>
            <a:r>
              <a:rPr lang="en-US" dirty="0" smtClean="0"/>
              <a:t> </a:t>
            </a:r>
            <a:r>
              <a:rPr lang="en-US" dirty="0" err="1" smtClean="0"/>
              <a:t>compradas</a:t>
            </a:r>
            <a:r>
              <a:rPr lang="en-US" dirty="0" smtClean="0"/>
              <a:t> para </a:t>
            </a:r>
            <a:r>
              <a:rPr lang="en-US" dirty="0" err="1" smtClean="0"/>
              <a:t>descargar</a:t>
            </a:r>
            <a:r>
              <a:rPr lang="en-US" dirty="0" smtClean="0"/>
              <a:t> e </a:t>
            </a:r>
            <a:r>
              <a:rPr lang="en-US" dirty="0" err="1" smtClean="0"/>
              <a:t>instalar</a:t>
            </a:r>
            <a:endParaRPr lang="en-US" dirty="0" smtClean="0"/>
          </a:p>
          <a:p>
            <a:r>
              <a:rPr lang="en-US" dirty="0" smtClean="0"/>
              <a:t>Apps de </a:t>
            </a:r>
            <a:r>
              <a:rPr lang="en-US" dirty="0" err="1" smtClean="0"/>
              <a:t>pago</a:t>
            </a:r>
            <a:r>
              <a:rPr lang="en-US" dirty="0" smtClean="0"/>
              <a:t> con Trial</a:t>
            </a:r>
          </a:p>
          <a:p>
            <a:pPr lvl="1"/>
            <a:r>
              <a:rPr lang="en-US" dirty="0" err="1" smtClean="0"/>
              <a:t>Usan</a:t>
            </a:r>
            <a:r>
              <a:rPr lang="en-US" dirty="0" smtClean="0"/>
              <a:t> la API de Trial</a:t>
            </a:r>
          </a:p>
          <a:p>
            <a:r>
              <a:rPr lang="en-US" dirty="0" smtClean="0"/>
              <a:t>Pago/</a:t>
            </a:r>
            <a:r>
              <a:rPr lang="en-US" dirty="0" err="1" smtClean="0"/>
              <a:t>Gratuitas</a:t>
            </a:r>
            <a:r>
              <a:rPr lang="en-US" dirty="0" smtClean="0"/>
              <a:t> con IAP</a:t>
            </a:r>
          </a:p>
          <a:p>
            <a:pPr lvl="1"/>
            <a:r>
              <a:rPr lang="en-US" dirty="0" smtClean="0"/>
              <a:t>Los </a:t>
            </a:r>
            <a:r>
              <a:rPr lang="en-US" dirty="0" err="1" smtClean="0"/>
              <a:t>usuarios</a:t>
            </a:r>
            <a:r>
              <a:rPr lang="en-US" dirty="0" smtClean="0"/>
              <a:t> </a:t>
            </a:r>
            <a:r>
              <a:rPr lang="en-US" dirty="0" err="1" smtClean="0"/>
              <a:t>desbloquean</a:t>
            </a:r>
            <a:r>
              <a:rPr lang="en-US" dirty="0" smtClean="0"/>
              <a:t> </a:t>
            </a:r>
            <a:r>
              <a:rPr lang="en-US" dirty="0" err="1" smtClean="0"/>
              <a:t>funcionalidad</a:t>
            </a:r>
            <a:r>
              <a:rPr lang="en-US" dirty="0" smtClean="0"/>
              <a:t> </a:t>
            </a:r>
            <a:r>
              <a:rPr lang="en-US" dirty="0" err="1" smtClean="0"/>
              <a:t>comprando</a:t>
            </a:r>
            <a:r>
              <a:rPr lang="en-US" dirty="0" smtClean="0"/>
              <a:t> items</a:t>
            </a:r>
          </a:p>
          <a:p>
            <a:r>
              <a:rPr lang="en-US" dirty="0" smtClean="0"/>
              <a:t>Apps </a:t>
            </a:r>
            <a:r>
              <a:rPr lang="en-US" dirty="0" err="1" smtClean="0"/>
              <a:t>gratuitas</a:t>
            </a:r>
            <a:r>
              <a:rPr lang="en-US" dirty="0" smtClean="0"/>
              <a:t> con </a:t>
            </a:r>
            <a:r>
              <a:rPr lang="en-US" dirty="0" err="1" smtClean="0"/>
              <a:t>publicidad</a:t>
            </a:r>
            <a:endParaRPr lang="en-US" dirty="0" smtClean="0"/>
          </a:p>
          <a:p>
            <a:pPr lvl="1"/>
            <a:r>
              <a:rPr lang="en-US" dirty="0" smtClean="0"/>
              <a:t>Apps con </a:t>
            </a:r>
            <a:r>
              <a:rPr lang="en-US" dirty="0" err="1" smtClean="0"/>
              <a:t>publicidad</a:t>
            </a:r>
            <a:endParaRPr lang="en-US" dirty="0" smtClean="0"/>
          </a:p>
          <a:p>
            <a:r>
              <a:rPr lang="en-US" dirty="0" smtClean="0"/>
              <a:t>Apps </a:t>
            </a:r>
            <a:r>
              <a:rPr lang="en-US" dirty="0" err="1" smtClean="0"/>
              <a:t>gratuitas</a:t>
            </a:r>
            <a:endParaRPr lang="en-US" dirty="0" smtClean="0"/>
          </a:p>
          <a:p>
            <a:pPr lvl="1"/>
            <a:r>
              <a:rPr lang="en-US" dirty="0" err="1" smtClean="0"/>
              <a:t>Totalmente</a:t>
            </a:r>
            <a:r>
              <a:rPr lang="en-US" dirty="0" smtClean="0"/>
              <a:t> </a:t>
            </a:r>
            <a:r>
              <a:rPr lang="en-US" dirty="0" err="1" smtClean="0"/>
              <a:t>gratuitas</a:t>
            </a:r>
            <a:r>
              <a:rPr lang="en-US" dirty="0" smtClean="0"/>
              <a:t>, sin </a:t>
            </a:r>
            <a:r>
              <a:rPr lang="en-US" dirty="0" err="1" smtClean="0"/>
              <a:t>restricciones</a:t>
            </a:r>
            <a:r>
              <a:rPr lang="en-US" dirty="0" smtClean="0"/>
              <a:t> </a:t>
            </a:r>
            <a:r>
              <a:rPr lang="en-US" dirty="0" err="1" smtClean="0"/>
              <a:t>ni</a:t>
            </a:r>
            <a:r>
              <a:rPr lang="en-US" dirty="0" smtClean="0"/>
              <a:t> </a:t>
            </a:r>
            <a:r>
              <a:rPr lang="en-US" dirty="0" err="1" smtClean="0"/>
              <a:t>publicidad</a:t>
            </a:r>
            <a:endParaRPr lang="nl-NL" dirty="0"/>
          </a:p>
        </p:txBody>
      </p:sp>
      <p:sp>
        <p:nvSpPr>
          <p:cNvPr id="22" name="Text Placeholder 19"/>
          <p:cNvSpPr txBox="1">
            <a:spLocks/>
          </p:cNvSpPr>
          <p:nvPr/>
        </p:nvSpPr>
        <p:spPr>
          <a:xfrm>
            <a:off x="7818437" y="2049462"/>
            <a:ext cx="4419600" cy="19943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2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latin typeface="+mj-lt"/>
              </a:rPr>
              <a:t>El </a:t>
            </a:r>
            <a:r>
              <a:rPr lang="en-US" sz="2400" dirty="0" err="1" smtClean="0">
                <a:latin typeface="+mj-lt"/>
              </a:rPr>
              <a:t>precio</a:t>
            </a:r>
            <a:r>
              <a:rPr lang="en-US" sz="2400" dirty="0" smtClean="0">
                <a:latin typeface="+mj-lt"/>
              </a:rPr>
              <a:t> </a:t>
            </a:r>
            <a:r>
              <a:rPr lang="en-US" sz="2400" dirty="0" err="1" smtClean="0">
                <a:latin typeface="+mj-lt"/>
              </a:rPr>
              <a:t>oscila</a:t>
            </a:r>
            <a:r>
              <a:rPr lang="en-US" sz="2400" dirty="0" smtClean="0">
                <a:latin typeface="+mj-lt"/>
              </a:rPr>
              <a:t> entre $0.99 y &gt;$500.00</a:t>
            </a:r>
          </a:p>
          <a:p>
            <a:endParaRPr lang="en-US" sz="2400" dirty="0">
              <a:latin typeface="+mj-lt"/>
            </a:endParaRPr>
          </a:p>
          <a:p>
            <a:r>
              <a:rPr lang="en-US" sz="2400" dirty="0" smtClean="0">
                <a:latin typeface="+mj-lt"/>
              </a:rPr>
              <a:t>70% de </a:t>
            </a:r>
            <a:r>
              <a:rPr lang="en-US" sz="2400" dirty="0" err="1" smtClean="0">
                <a:latin typeface="+mj-lt"/>
              </a:rPr>
              <a:t>las</a:t>
            </a:r>
            <a:r>
              <a:rPr lang="en-US" sz="2400" dirty="0" smtClean="0">
                <a:latin typeface="+mj-lt"/>
              </a:rPr>
              <a:t> </a:t>
            </a:r>
            <a:r>
              <a:rPr lang="en-US" sz="2400" dirty="0" err="1" smtClean="0">
                <a:latin typeface="+mj-lt"/>
              </a:rPr>
              <a:t>ganancias</a:t>
            </a:r>
            <a:r>
              <a:rPr lang="en-US" sz="2400" dirty="0" smtClean="0">
                <a:latin typeface="+mj-lt"/>
              </a:rPr>
              <a:t> para los </a:t>
            </a:r>
            <a:r>
              <a:rPr lang="en-US" sz="2400" dirty="0" err="1" smtClean="0">
                <a:latin typeface="+mj-lt"/>
              </a:rPr>
              <a:t>Devs</a:t>
            </a:r>
            <a:endParaRPr lang="nl-NL" sz="2400" dirty="0">
              <a:latin typeface="+mj-lt"/>
            </a:endParaRPr>
          </a:p>
        </p:txBody>
      </p:sp>
      <p:sp>
        <p:nvSpPr>
          <p:cNvPr id="2" name="Right Brace 1"/>
          <p:cNvSpPr/>
          <p:nvPr/>
        </p:nvSpPr>
        <p:spPr>
          <a:xfrm>
            <a:off x="7208837" y="1287462"/>
            <a:ext cx="457200" cy="342900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Tree>
    <p:extLst>
      <p:ext uri="{BB962C8B-B14F-4D97-AF65-F5344CB8AC3E}">
        <p14:creationId xmlns:p14="http://schemas.microsoft.com/office/powerpoint/2010/main" val="2896256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22549" y="206374"/>
            <a:ext cx="7191375" cy="6581775"/>
          </a:xfrm>
          <a:prstGeom prst="rect">
            <a:avLst/>
          </a:prstGeom>
        </p:spPr>
      </p:pic>
    </p:spTree>
    <p:extLst>
      <p:ext uri="{BB962C8B-B14F-4D97-AF65-F5344CB8AC3E}">
        <p14:creationId xmlns:p14="http://schemas.microsoft.com/office/powerpoint/2010/main" val="388365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 y="-1"/>
            <a:ext cx="12434712" cy="8262175"/>
          </a:xfrm>
          <a:prstGeom prst="rect">
            <a:avLst/>
          </a:prstGeom>
        </p:spPr>
      </p:pic>
      <p:sp>
        <p:nvSpPr>
          <p:cNvPr id="3" name="CuadroTexto 2"/>
          <p:cNvSpPr txBox="1"/>
          <p:nvPr/>
        </p:nvSpPr>
        <p:spPr>
          <a:xfrm>
            <a:off x="881" y="595828"/>
            <a:ext cx="4585300" cy="920893"/>
          </a:xfrm>
          <a:prstGeom prst="rect">
            <a:avLst/>
          </a:prstGeom>
          <a:solidFill>
            <a:srgbClr val="00BCF2"/>
          </a:solidFill>
          <a:ln>
            <a:solidFill>
              <a:srgbClr val="00BCF2"/>
            </a:solidFill>
          </a:ln>
        </p:spPr>
        <p:txBody>
          <a:bodyPr wrap="square" lIns="0" tIns="0" rIns="0" bIns="0" rtlCol="0">
            <a:spAutoFit/>
          </a:bodyPr>
          <a:lstStyle/>
          <a:p>
            <a:r>
              <a:rPr lang="es-ES" sz="5984" dirty="0">
                <a:solidFill>
                  <a:schemeClr val="bg1"/>
                </a:solidFill>
              </a:rPr>
              <a:t>Y ahora que?</a:t>
            </a:r>
          </a:p>
        </p:txBody>
      </p:sp>
    </p:spTree>
    <p:extLst>
      <p:ext uri="{BB962C8B-B14F-4D97-AF65-F5344CB8AC3E}">
        <p14:creationId xmlns:p14="http://schemas.microsoft.com/office/powerpoint/2010/main" val="195859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GB" dirty="0" smtClean="0">
                <a:latin typeface="Segoe WP SemiLight"/>
                <a:cs typeface="Segoe WP SemiLight"/>
              </a:rPr>
              <a:t>La </a:t>
            </a:r>
            <a:r>
              <a:rPr lang="en-GB" dirty="0" err="1" smtClean="0">
                <a:latin typeface="Segoe WP SemiLight"/>
                <a:cs typeface="Segoe WP SemiLight"/>
              </a:rPr>
              <a:t>importancia</a:t>
            </a:r>
            <a:r>
              <a:rPr lang="en-GB" dirty="0" smtClean="0">
                <a:latin typeface="Segoe WP SemiLight"/>
                <a:cs typeface="Segoe WP SemiLight"/>
              </a:rPr>
              <a:t> de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analíticas</a:t>
            </a:r>
            <a:endParaRPr lang="en-GB" dirty="0">
              <a:latin typeface="Segoe WP SemiLight"/>
              <a:cs typeface="Segoe WP SemiLight"/>
            </a:endParaRPr>
          </a:p>
        </p:txBody>
      </p:sp>
    </p:spTree>
    <p:extLst>
      <p:ext uri="{BB962C8B-B14F-4D97-AF65-F5344CB8AC3E}">
        <p14:creationId xmlns:p14="http://schemas.microsoft.com/office/powerpoint/2010/main" val="258599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a:xfrm>
            <a:off x="622617" y="1841074"/>
            <a:ext cx="6020473" cy="3922805"/>
          </a:xfrm>
        </p:spPr>
        <p:txBody>
          <a:bodyPr/>
          <a:lstStyle/>
          <a:p>
            <a:r>
              <a:rPr lang="en-GB" sz="2448" dirty="0">
                <a:cs typeface="Segoe WP SemiLight"/>
              </a:rPr>
              <a:t>Las </a:t>
            </a:r>
            <a:r>
              <a:rPr lang="en-GB" sz="2448" dirty="0" err="1">
                <a:cs typeface="Segoe WP SemiLight"/>
              </a:rPr>
              <a:t>analíticas</a:t>
            </a:r>
            <a:r>
              <a:rPr lang="en-GB" sz="2448" dirty="0">
                <a:cs typeface="Segoe WP SemiLight"/>
              </a:rPr>
              <a:t> </a:t>
            </a:r>
            <a:r>
              <a:rPr lang="en-GB" sz="2448" dirty="0" err="1">
                <a:cs typeface="Segoe WP SemiLight"/>
              </a:rPr>
              <a:t>nos</a:t>
            </a:r>
            <a:r>
              <a:rPr lang="en-GB" sz="2448" dirty="0">
                <a:cs typeface="Segoe WP SemiLight"/>
              </a:rPr>
              <a:t> </a:t>
            </a:r>
            <a:r>
              <a:rPr lang="en-GB" sz="2448" dirty="0" err="1">
                <a:cs typeface="Segoe WP SemiLight"/>
              </a:rPr>
              <a:t>permiten</a:t>
            </a:r>
            <a:r>
              <a:rPr lang="en-GB" sz="2448" dirty="0">
                <a:cs typeface="Segoe WP SemiLight"/>
              </a:rPr>
              <a:t> </a:t>
            </a:r>
            <a:r>
              <a:rPr lang="en-GB" sz="2448" dirty="0" err="1">
                <a:cs typeface="Segoe WP SemiLight"/>
              </a:rPr>
              <a:t>analizar</a:t>
            </a:r>
            <a:r>
              <a:rPr lang="en-GB" sz="2448" dirty="0">
                <a:cs typeface="Segoe WP SemiLight"/>
              </a:rPr>
              <a:t> la </a:t>
            </a:r>
            <a:r>
              <a:rPr lang="en-GB" sz="2448" dirty="0" err="1">
                <a:cs typeface="Segoe WP SemiLight"/>
              </a:rPr>
              <a:t>información</a:t>
            </a:r>
            <a:r>
              <a:rPr lang="en-GB" sz="2448" dirty="0">
                <a:cs typeface="Segoe WP SemiLight"/>
              </a:rPr>
              <a:t> </a:t>
            </a:r>
            <a:r>
              <a:rPr lang="en-GB" sz="2448" dirty="0" err="1">
                <a:cs typeface="Segoe WP SemiLight"/>
              </a:rPr>
              <a:t>relacionada</a:t>
            </a:r>
            <a:r>
              <a:rPr lang="en-GB" sz="2448" dirty="0">
                <a:cs typeface="Segoe WP SemiLight"/>
              </a:rPr>
              <a:t> con los </a:t>
            </a:r>
            <a:r>
              <a:rPr lang="en-GB" sz="2448" dirty="0" err="1">
                <a:cs typeface="Segoe WP SemiLight"/>
              </a:rPr>
              <a:t>usuarios</a:t>
            </a:r>
            <a:r>
              <a:rPr lang="en-GB" sz="2448" dirty="0">
                <a:cs typeface="Segoe WP SemiLight"/>
              </a:rPr>
              <a:t> </a:t>
            </a:r>
            <a:r>
              <a:rPr lang="en-GB" sz="2448" dirty="0" err="1">
                <a:cs typeface="Segoe WP SemiLight"/>
              </a:rPr>
              <a:t>que</a:t>
            </a:r>
            <a:r>
              <a:rPr lang="en-GB" sz="2448" dirty="0">
                <a:cs typeface="Segoe WP SemiLight"/>
              </a:rPr>
              <a:t> </a:t>
            </a:r>
            <a:r>
              <a:rPr lang="en-GB" sz="2448" dirty="0" err="1">
                <a:cs typeface="Segoe WP SemiLight"/>
              </a:rPr>
              <a:t>utilizan</a:t>
            </a:r>
            <a:r>
              <a:rPr lang="en-GB" sz="2448" dirty="0">
                <a:cs typeface="Segoe WP SemiLight"/>
              </a:rPr>
              <a:t> </a:t>
            </a:r>
            <a:r>
              <a:rPr lang="en-GB" sz="2448" dirty="0" err="1">
                <a:cs typeface="Segoe WP SemiLight"/>
              </a:rPr>
              <a:t>nuestra</a:t>
            </a:r>
            <a:r>
              <a:rPr lang="en-GB" sz="2448" dirty="0">
                <a:cs typeface="Segoe WP SemiLight"/>
              </a:rPr>
              <a:t> </a:t>
            </a:r>
            <a:r>
              <a:rPr lang="en-GB" sz="2448" dirty="0" err="1">
                <a:cs typeface="Segoe WP SemiLight"/>
              </a:rPr>
              <a:t>aplicación</a:t>
            </a:r>
            <a:r>
              <a:rPr lang="en-GB" sz="2448" dirty="0">
                <a:cs typeface="Segoe WP SemiLight"/>
              </a:rPr>
              <a:t> con el </a:t>
            </a:r>
            <a:r>
              <a:rPr lang="en-GB" sz="2448" dirty="0" err="1">
                <a:cs typeface="Segoe WP SemiLight"/>
              </a:rPr>
              <a:t>objetivo</a:t>
            </a:r>
            <a:r>
              <a:rPr lang="en-GB" sz="2448" dirty="0">
                <a:cs typeface="Segoe WP SemiLight"/>
              </a:rPr>
              <a:t> de </a:t>
            </a:r>
            <a:r>
              <a:rPr lang="en-GB" sz="2448" dirty="0" err="1">
                <a:cs typeface="Segoe WP SemiLight"/>
              </a:rPr>
              <a:t>tomar</a:t>
            </a:r>
            <a:r>
              <a:rPr lang="en-GB" sz="2448" dirty="0">
                <a:cs typeface="Segoe WP SemiLight"/>
              </a:rPr>
              <a:t> </a:t>
            </a:r>
            <a:r>
              <a:rPr lang="en-GB" sz="2448" dirty="0" err="1">
                <a:cs typeface="Segoe WP SemiLight"/>
              </a:rPr>
              <a:t>decisiones</a:t>
            </a:r>
            <a:r>
              <a:rPr lang="en-GB" sz="2448" dirty="0">
                <a:cs typeface="Segoe WP SemiLight"/>
              </a:rPr>
              <a:t> de </a:t>
            </a:r>
            <a:r>
              <a:rPr lang="en-GB" sz="2448" dirty="0" err="1">
                <a:cs typeface="Segoe WP SemiLight"/>
              </a:rPr>
              <a:t>manera</a:t>
            </a:r>
            <a:r>
              <a:rPr lang="en-GB" sz="2448" dirty="0">
                <a:cs typeface="Segoe WP SemiLight"/>
              </a:rPr>
              <a:t> </a:t>
            </a:r>
            <a:r>
              <a:rPr lang="en-GB" sz="2448" dirty="0" err="1">
                <a:cs typeface="Segoe WP SemiLight"/>
              </a:rPr>
              <a:t>correcta</a:t>
            </a:r>
            <a:r>
              <a:rPr lang="en-GB" sz="2448" dirty="0">
                <a:cs typeface="Segoe WP SemiLight"/>
              </a:rPr>
              <a:t> </a:t>
            </a:r>
            <a:r>
              <a:rPr lang="en-GB" sz="2448" dirty="0" err="1">
                <a:cs typeface="Segoe WP SemiLight"/>
              </a:rPr>
              <a:t>que</a:t>
            </a:r>
            <a:r>
              <a:rPr lang="en-GB" sz="2448" dirty="0">
                <a:cs typeface="Segoe WP SemiLight"/>
              </a:rPr>
              <a:t> </a:t>
            </a:r>
            <a:r>
              <a:rPr lang="en-GB" sz="2448" dirty="0" err="1">
                <a:cs typeface="Segoe WP SemiLight"/>
              </a:rPr>
              <a:t>permitan</a:t>
            </a:r>
            <a:r>
              <a:rPr lang="en-GB" sz="2448" dirty="0">
                <a:cs typeface="Segoe WP SemiLight"/>
              </a:rPr>
              <a:t> </a:t>
            </a:r>
            <a:r>
              <a:rPr lang="en-GB" sz="2448" dirty="0" err="1">
                <a:cs typeface="Segoe WP SemiLight"/>
              </a:rPr>
              <a:t>mejorar</a:t>
            </a:r>
            <a:r>
              <a:rPr lang="en-GB" sz="2448" dirty="0">
                <a:cs typeface="Segoe WP SemiLight"/>
              </a:rPr>
              <a:t> la </a:t>
            </a:r>
            <a:r>
              <a:rPr lang="en-GB" sz="2448" dirty="0" err="1">
                <a:cs typeface="Segoe WP SemiLight"/>
              </a:rPr>
              <a:t>aplicación</a:t>
            </a:r>
            <a:r>
              <a:rPr lang="en-GB" sz="2448" dirty="0">
                <a:cs typeface="Segoe WP SemiLight"/>
              </a:rPr>
              <a:t>.</a:t>
            </a:r>
          </a:p>
          <a:p>
            <a:r>
              <a:rPr lang="en-GB" sz="2448" dirty="0" err="1">
                <a:cs typeface="Segoe WP SemiLight"/>
              </a:rPr>
              <a:t>Gracias</a:t>
            </a:r>
            <a:r>
              <a:rPr lang="en-GB" sz="2448" dirty="0">
                <a:cs typeface="Segoe WP SemiLight"/>
              </a:rPr>
              <a:t> al </a:t>
            </a:r>
            <a:r>
              <a:rPr lang="en-GB" sz="2448" dirty="0" err="1">
                <a:cs typeface="Segoe WP SemiLight"/>
              </a:rPr>
              <a:t>uso</a:t>
            </a:r>
            <a:r>
              <a:rPr lang="en-GB" sz="2448" dirty="0">
                <a:cs typeface="Segoe WP SemiLight"/>
              </a:rPr>
              <a:t> de </a:t>
            </a:r>
            <a:r>
              <a:rPr lang="en-GB" sz="2448" dirty="0" err="1">
                <a:cs typeface="Segoe WP SemiLight"/>
              </a:rPr>
              <a:t>analíticas</a:t>
            </a:r>
            <a:r>
              <a:rPr lang="en-GB" sz="2448" dirty="0">
                <a:cs typeface="Segoe WP SemiLight"/>
              </a:rPr>
              <a:t> </a:t>
            </a:r>
            <a:r>
              <a:rPr lang="en-GB" sz="2448" dirty="0" err="1">
                <a:cs typeface="Segoe WP SemiLight"/>
              </a:rPr>
              <a:t>podemos</a:t>
            </a:r>
            <a:r>
              <a:rPr lang="en-GB" sz="2448" dirty="0">
                <a:cs typeface="Segoe WP SemiLight"/>
              </a:rPr>
              <a:t>:</a:t>
            </a:r>
          </a:p>
          <a:p>
            <a:pPr lvl="1"/>
            <a:r>
              <a:rPr lang="en-GB" sz="1904" dirty="0" err="1">
                <a:latin typeface="+mj-lt"/>
                <a:cs typeface="Segoe WP SemiLight"/>
              </a:rPr>
              <a:t>Medir</a:t>
            </a:r>
            <a:r>
              <a:rPr lang="en-GB" sz="1904" dirty="0">
                <a:latin typeface="+mj-lt"/>
                <a:cs typeface="Segoe WP SemiLight"/>
              </a:rPr>
              <a:t> </a:t>
            </a:r>
            <a:r>
              <a:rPr lang="en-GB" sz="1904" dirty="0" err="1">
                <a:latin typeface="+mj-lt"/>
                <a:cs typeface="Segoe WP SemiLight"/>
              </a:rPr>
              <a:t>resultados</a:t>
            </a:r>
            <a:endParaRPr lang="en-GB" sz="1904" dirty="0">
              <a:latin typeface="+mj-lt"/>
              <a:cs typeface="Segoe WP SemiLight"/>
            </a:endParaRPr>
          </a:p>
          <a:p>
            <a:pPr lvl="1"/>
            <a:r>
              <a:rPr lang="en-GB" sz="1904" dirty="0" err="1">
                <a:latin typeface="+mj-lt"/>
                <a:cs typeface="Segoe WP SemiLight"/>
              </a:rPr>
              <a:t>Detectar</a:t>
            </a:r>
            <a:r>
              <a:rPr lang="en-GB" sz="1904" dirty="0">
                <a:latin typeface="+mj-lt"/>
                <a:cs typeface="Segoe WP SemiLight"/>
              </a:rPr>
              <a:t> </a:t>
            </a:r>
            <a:r>
              <a:rPr lang="en-GB" sz="1904" dirty="0" err="1">
                <a:latin typeface="+mj-lt"/>
                <a:cs typeface="Segoe WP SemiLight"/>
              </a:rPr>
              <a:t>usos</a:t>
            </a:r>
            <a:endParaRPr lang="en-GB" sz="1904" dirty="0">
              <a:latin typeface="+mj-lt"/>
              <a:cs typeface="Segoe WP SemiLight"/>
            </a:endParaRPr>
          </a:p>
          <a:p>
            <a:pPr lvl="1"/>
            <a:r>
              <a:rPr lang="en-GB" sz="1904" dirty="0" err="1">
                <a:latin typeface="+mj-lt"/>
                <a:cs typeface="Segoe WP SemiLight"/>
              </a:rPr>
              <a:t>Detectar</a:t>
            </a:r>
            <a:r>
              <a:rPr lang="en-GB" sz="1904" dirty="0">
                <a:latin typeface="+mj-lt"/>
                <a:cs typeface="Segoe WP SemiLight"/>
              </a:rPr>
              <a:t> </a:t>
            </a:r>
            <a:r>
              <a:rPr lang="en-GB" sz="1904" dirty="0" err="1">
                <a:latin typeface="+mj-lt"/>
                <a:cs typeface="Segoe WP SemiLight"/>
              </a:rPr>
              <a:t>idiomas</a:t>
            </a:r>
            <a:r>
              <a:rPr lang="en-GB" sz="1904" dirty="0">
                <a:latin typeface="+mj-lt"/>
                <a:cs typeface="Segoe WP SemiLight"/>
              </a:rPr>
              <a:t> a </a:t>
            </a:r>
            <a:r>
              <a:rPr lang="en-GB" sz="1904" dirty="0" err="1">
                <a:latin typeface="+mj-lt"/>
                <a:cs typeface="Segoe WP SemiLight"/>
              </a:rPr>
              <a:t>cubrir</a:t>
            </a:r>
            <a:endParaRPr lang="en-GB" sz="1904" dirty="0">
              <a:latin typeface="+mj-lt"/>
              <a:cs typeface="Segoe WP SemiLight"/>
            </a:endParaRPr>
          </a:p>
          <a:p>
            <a:pPr lvl="1"/>
            <a:r>
              <a:rPr lang="en-GB" sz="1904" dirty="0" err="1">
                <a:latin typeface="+mj-lt"/>
                <a:cs typeface="Segoe WP SemiLight"/>
              </a:rPr>
              <a:t>Detectar</a:t>
            </a:r>
            <a:r>
              <a:rPr lang="en-GB" sz="1904" dirty="0">
                <a:latin typeface="+mj-lt"/>
                <a:cs typeface="Segoe WP SemiLight"/>
              </a:rPr>
              <a:t> </a:t>
            </a:r>
            <a:r>
              <a:rPr lang="en-GB" sz="1904" dirty="0" err="1">
                <a:latin typeface="+mj-lt"/>
                <a:cs typeface="Segoe WP SemiLight"/>
              </a:rPr>
              <a:t>errores</a:t>
            </a:r>
            <a:endParaRPr lang="en-GB" sz="1904" dirty="0">
              <a:latin typeface="+mj-lt"/>
              <a:cs typeface="Segoe WP SemiLight"/>
            </a:endParaRPr>
          </a:p>
        </p:txBody>
      </p:sp>
      <p:sp>
        <p:nvSpPr>
          <p:cNvPr id="2" name="Title 1"/>
          <p:cNvSpPr>
            <a:spLocks noGrp="1"/>
          </p:cNvSpPr>
          <p:nvPr>
            <p:ph type="title"/>
          </p:nvPr>
        </p:nvSpPr>
        <p:spPr>
          <a:xfrm>
            <a:off x="622617" y="546609"/>
            <a:ext cx="11191240" cy="490301"/>
          </a:xfrm>
        </p:spPr>
        <p:txBody>
          <a:bodyPr/>
          <a:lstStyle/>
          <a:p>
            <a:r>
              <a:rPr lang="en-GB" dirty="0" smtClean="0"/>
              <a:t>La </a:t>
            </a:r>
            <a:r>
              <a:rPr lang="en-GB" dirty="0" err="1" smtClean="0"/>
              <a:t>importancia</a:t>
            </a:r>
            <a:r>
              <a:rPr lang="en-GB" dirty="0" smtClean="0"/>
              <a:t> de </a:t>
            </a:r>
            <a:r>
              <a:rPr lang="en-GB" dirty="0" err="1" smtClean="0"/>
              <a:t>las</a:t>
            </a:r>
            <a:r>
              <a:rPr lang="en-GB" dirty="0" smtClean="0"/>
              <a:t> </a:t>
            </a:r>
            <a:r>
              <a:rPr lang="en-GB" dirty="0" err="1" smtClean="0"/>
              <a:t>analíticas</a:t>
            </a:r>
            <a:endParaRPr lang="en-GB"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78979" y="1036910"/>
            <a:ext cx="4334878" cy="32511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0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Añadiendo</a:t>
            </a:r>
            <a:r>
              <a:rPr lang="en-US" dirty="0" smtClean="0"/>
              <a:t> </a:t>
            </a:r>
            <a:r>
              <a:rPr lang="en-US" dirty="0" err="1" smtClean="0"/>
              <a:t>analíticas</a:t>
            </a:r>
            <a:r>
              <a:rPr lang="en-US" dirty="0" smtClean="0"/>
              <a:t> a </a:t>
            </a:r>
            <a:r>
              <a:rPr lang="en-US" dirty="0" err="1" smtClean="0"/>
              <a:t>una</a:t>
            </a:r>
            <a:r>
              <a:rPr lang="en-US" dirty="0" smtClean="0"/>
              <a:t> App Universal</a:t>
            </a:r>
            <a:endParaRPr lang="nl-NL" dirty="0"/>
          </a:p>
        </p:txBody>
      </p:sp>
      <p:sp>
        <p:nvSpPr>
          <p:cNvPr id="8" name="Text Placeholder 7"/>
          <p:cNvSpPr>
            <a:spLocks noGrp="1"/>
          </p:cNvSpPr>
          <p:nvPr>
            <p:ph type="body" sz="quarter" idx="12"/>
          </p:nvPr>
        </p:nvSpPr>
        <p:spPr/>
        <p:txBody>
          <a:bodyPr/>
          <a:lstStyle/>
          <a:p>
            <a:r>
              <a:rPr lang="en-US" dirty="0" smtClean="0"/>
              <a:t>Demo</a:t>
            </a:r>
            <a:endParaRPr lang="nl-NL" dirty="0"/>
          </a:p>
        </p:txBody>
      </p:sp>
    </p:spTree>
    <p:extLst>
      <p:ext uri="{BB962C8B-B14F-4D97-AF65-F5344CB8AC3E}">
        <p14:creationId xmlns:p14="http://schemas.microsoft.com/office/powerpoint/2010/main" val="303130077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84785" y="413496"/>
            <a:ext cx="11762773" cy="527452"/>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64"/>
              <a:t>Preguntas y respuestas.</a:t>
            </a:r>
            <a:endParaRPr lang="ru-RU" sz="3264" dirty="0"/>
          </a:p>
        </p:txBody>
      </p:sp>
      <p:sp>
        <p:nvSpPr>
          <p:cNvPr id="3" name="Text Placeholder 1"/>
          <p:cNvSpPr>
            <a:spLocks noGrp="1"/>
          </p:cNvSpPr>
          <p:nvPr>
            <p:ph type="body" sz="quarter" idx="20"/>
          </p:nvPr>
        </p:nvSpPr>
        <p:spPr>
          <a:xfrm>
            <a:off x="342918" y="1463670"/>
            <a:ext cx="11689357" cy="858529"/>
          </a:xfrm>
        </p:spPr>
        <p:txBody>
          <a:bodyPr/>
          <a:lstStyle/>
          <a:p>
            <a:r>
              <a:rPr lang="en-US" sz="3808" dirty="0"/>
              <a:t>¿</a:t>
            </a:r>
            <a:r>
              <a:rPr lang="en-US" sz="3808" dirty="0" err="1"/>
              <a:t>Dudas</a:t>
            </a:r>
            <a:r>
              <a:rPr lang="en-US" sz="3808" dirty="0"/>
              <a:t>?</a:t>
            </a:r>
            <a:endParaRPr lang="ru-RU" sz="3808" dirty="0"/>
          </a:p>
        </p:txBody>
      </p:sp>
      <p:sp>
        <p:nvSpPr>
          <p:cNvPr id="4" name="Text Placeholder 1"/>
          <p:cNvSpPr txBox="1">
            <a:spLocks/>
          </p:cNvSpPr>
          <p:nvPr/>
        </p:nvSpPr>
        <p:spPr>
          <a:xfrm>
            <a:off x="440839" y="2126354"/>
            <a:ext cx="11485863" cy="3133504"/>
          </a:xfrm>
          <a:prstGeom prst="rect">
            <a:avLst/>
          </a:prstGeom>
        </p:spPr>
        <p:txBody>
          <a:bodyPr vert="horz" lIns="124347" tIns="0" rIns="124347" bIns="6217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574" dirty="0">
                <a:solidFill>
                  <a:schemeClr val="accent1"/>
                </a:solidFill>
                <a:latin typeface="Aller" pitchFamily="2" charset="0"/>
              </a:rPr>
              <a:t>P</a:t>
            </a:r>
            <a:r>
              <a:rPr lang="en-US" sz="11967" dirty="0">
                <a:solidFill>
                  <a:schemeClr val="accent1"/>
                </a:solidFill>
                <a:latin typeface="Aller" pitchFamily="2" charset="0"/>
              </a:rPr>
              <a:t>&amp;</a:t>
            </a:r>
            <a:r>
              <a:rPr lang="en-US" sz="22574" dirty="0">
                <a:solidFill>
                  <a:schemeClr val="accent1"/>
                </a:solidFill>
                <a:latin typeface="Aller" pitchFamily="2" charset="0"/>
              </a:rPr>
              <a:t>R</a:t>
            </a:r>
            <a:endParaRPr lang="ru-RU" sz="22574" dirty="0">
              <a:solidFill>
                <a:schemeClr val="accent1"/>
              </a:solidFill>
            </a:endParaRPr>
          </a:p>
        </p:txBody>
      </p:sp>
    </p:spTree>
    <p:extLst>
      <p:ext uri="{BB962C8B-B14F-4D97-AF65-F5344CB8AC3E}">
        <p14:creationId xmlns:p14="http://schemas.microsoft.com/office/powerpoint/2010/main" val="2795780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27037" y="1979471"/>
            <a:ext cx="9544152" cy="2839739"/>
          </a:xfrm>
        </p:spPr>
        <p:txBody>
          <a:bodyPr>
            <a:normAutofit fontScale="90000"/>
          </a:bodyPr>
          <a:lstStyle/>
          <a:p>
            <a:r>
              <a:rPr lang="en-US" dirty="0" err="1" smtClean="0">
                <a:solidFill>
                  <a:schemeClr val="tx1">
                    <a:lumMod val="50000"/>
                  </a:schemeClr>
                </a:solidFill>
                <a:latin typeface="Segoe WP SemiLight"/>
                <a:cs typeface="Segoe WP SemiLight"/>
              </a:rPr>
              <a:t>Publicación</a:t>
            </a:r>
            <a:r>
              <a:rPr lang="en-US" dirty="0" smtClean="0">
                <a:solidFill>
                  <a:schemeClr val="tx1">
                    <a:lumMod val="50000"/>
                  </a:schemeClr>
                </a:solidFill>
                <a:latin typeface="Segoe WP SemiLight"/>
                <a:cs typeface="Segoe WP SemiLight"/>
              </a:rPr>
              <a:t> de </a:t>
            </a:r>
            <a:r>
              <a:rPr lang="en-US" dirty="0" err="1" smtClean="0">
                <a:solidFill>
                  <a:schemeClr val="tx1">
                    <a:lumMod val="50000"/>
                  </a:schemeClr>
                </a:solidFill>
                <a:latin typeface="Segoe WP SemiLight"/>
                <a:cs typeface="Segoe WP SemiLight"/>
              </a:rPr>
              <a:t>Aplicaciones</a:t>
            </a:r>
            <a:r>
              <a:rPr lang="en-US" dirty="0" smtClean="0">
                <a:solidFill>
                  <a:schemeClr val="tx1">
                    <a:lumMod val="50000"/>
                  </a:schemeClr>
                </a:solidFill>
                <a:latin typeface="Segoe WP SemiLight"/>
                <a:cs typeface="Segoe WP SemiLight"/>
              </a:rPr>
              <a:t> </a:t>
            </a:r>
            <a:r>
              <a:rPr lang="en-US" dirty="0" err="1" smtClean="0">
                <a:solidFill>
                  <a:schemeClr val="tx1">
                    <a:lumMod val="50000"/>
                  </a:schemeClr>
                </a:solidFill>
                <a:latin typeface="Segoe WP SemiLight"/>
                <a:cs typeface="Segoe WP SemiLight"/>
              </a:rPr>
              <a:t>Universales</a:t>
            </a:r>
            <a:endParaRPr lang="ru-RU" dirty="0">
              <a:solidFill>
                <a:schemeClr val="tx1">
                  <a:lumMod val="50000"/>
                </a:schemeClr>
              </a:solidFill>
            </a:endParaRPr>
          </a:p>
        </p:txBody>
      </p:sp>
      <p:pic>
        <p:nvPicPr>
          <p:cNvPr id="3" name="Marcador de posición de imagen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4" r="74"/>
          <a:stretch>
            <a:fillRect/>
          </a:stretch>
        </p:blipFill>
        <p:spPr>
          <a:xfrm>
            <a:off x="10429790" y="0"/>
            <a:ext cx="2006685" cy="2006400"/>
          </a:xfrm>
        </p:spPr>
      </p:pic>
      <p:sp>
        <p:nvSpPr>
          <p:cNvPr id="4" name="Subtitle 61"/>
          <p:cNvSpPr>
            <a:spLocks noGrp="1"/>
          </p:cNvSpPr>
          <p:nvPr>
            <p:ph type="subTitle" idx="1"/>
          </p:nvPr>
        </p:nvSpPr>
        <p:spPr>
          <a:xfrm>
            <a:off x="427037" y="751118"/>
            <a:ext cx="6116882" cy="489610"/>
          </a:xfrm>
        </p:spPr>
        <p:txBody>
          <a:bodyPr>
            <a:noAutofit/>
          </a:bodyPr>
          <a:lstStyle/>
          <a:p>
            <a:r>
              <a:rPr lang="en-US" dirty="0" smtClean="0">
                <a:solidFill>
                  <a:schemeClr val="tx2"/>
                </a:solidFill>
                <a:latin typeface="Segoe UI Light" panose="020B0502040204020203" pitchFamily="34" charset="0"/>
                <a:cs typeface="Segoe UI Light" panose="020B0502040204020203" pitchFamily="34" charset="0"/>
              </a:rPr>
              <a:t>Gracias </a:t>
            </a:r>
            <a:r>
              <a:rPr lang="en-US" dirty="0" err="1" smtClean="0">
                <a:solidFill>
                  <a:schemeClr val="tx2"/>
                </a:solidFill>
                <a:latin typeface="Segoe UI Light" panose="020B0502040204020203" pitchFamily="34" charset="0"/>
                <a:cs typeface="Segoe UI Light" panose="020B0502040204020203" pitchFamily="34" charset="0"/>
              </a:rPr>
              <a:t>por</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vuestro</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tiempo</a:t>
            </a:r>
            <a:r>
              <a:rPr lang="en-US" dirty="0" smtClean="0">
                <a:solidFill>
                  <a:schemeClr val="tx2"/>
                </a:solidFill>
                <a:latin typeface="Segoe UI Light" panose="020B0502040204020203" pitchFamily="34" charset="0"/>
                <a:cs typeface="Segoe UI Light" panose="020B0502040204020203" pitchFamily="34" charset="0"/>
              </a:rPr>
              <a:t>!</a:t>
            </a:r>
            <a:endParaRPr lang="ru-RU" dirty="0">
              <a:solidFill>
                <a:schemeClr val="tx2"/>
              </a:solidFill>
              <a:latin typeface="Segoe UI Light" panose="020B0502040204020203" pitchFamily="34" charset="0"/>
              <a:cs typeface="Segoe UI Light" panose="020B0502040204020203" pitchFamily="34" charset="0"/>
            </a:endParaRPr>
          </a:p>
        </p:txBody>
      </p:sp>
      <p:sp>
        <p:nvSpPr>
          <p:cNvPr id="6" name="Text Placeholder 4"/>
          <p:cNvSpPr>
            <a:spLocks noGrp="1"/>
          </p:cNvSpPr>
          <p:nvPr/>
        </p:nvSpPr>
        <p:spPr>
          <a:xfrm>
            <a:off x="7616286" y="5299786"/>
            <a:ext cx="4813674" cy="1692056"/>
          </a:xfrm>
          <a:prstGeom prst="rect">
            <a:avLst/>
          </a:prstGeom>
        </p:spPr>
        <p:txBody>
          <a:bodyPr vert="horz" lIns="124347" tIns="0" rIns="124347" bIns="6217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40" dirty="0">
              <a:solidFill>
                <a:schemeClr val="bg2">
                  <a:lumMod val="25000"/>
                </a:schemeClr>
              </a:solidFill>
            </a:endParaRPr>
          </a:p>
          <a:p>
            <a:r>
              <a:rPr lang="en-US" sz="2040" dirty="0">
                <a:solidFill>
                  <a:schemeClr val="bg2">
                    <a:lumMod val="25000"/>
                  </a:schemeClr>
                </a:solidFill>
              </a:rPr>
              <a:t>Blog: </a:t>
            </a:r>
            <a:r>
              <a:rPr lang="en-US" sz="2040" dirty="0">
                <a:solidFill>
                  <a:schemeClr val="bg2">
                    <a:lumMod val="25000"/>
                  </a:schemeClr>
                </a:solidFill>
                <a:hlinkClick r:id="rId3"/>
              </a:rPr>
              <a:t>http://geeks.ms/blogs/jsuarez</a:t>
            </a:r>
            <a:endParaRPr lang="en-US" sz="2040" dirty="0">
              <a:solidFill>
                <a:schemeClr val="bg2">
                  <a:lumMod val="25000"/>
                </a:schemeClr>
              </a:solidFill>
            </a:endParaRPr>
          </a:p>
          <a:p>
            <a:r>
              <a:rPr lang="en-US" sz="2040" dirty="0">
                <a:solidFill>
                  <a:schemeClr val="bg2">
                    <a:lumMod val="25000"/>
                  </a:schemeClr>
                </a:solidFill>
              </a:rPr>
              <a:t>Email: </a:t>
            </a:r>
            <a:r>
              <a:rPr lang="en-US" sz="2040" dirty="0">
                <a:solidFill>
                  <a:schemeClr val="bg2">
                    <a:lumMod val="25000"/>
                  </a:schemeClr>
                </a:solidFill>
                <a:hlinkClick r:id="rId4"/>
              </a:rPr>
              <a:t>javiersuarezruiz@hotmail.com</a:t>
            </a:r>
            <a:endParaRPr lang="en-US" sz="2040" dirty="0">
              <a:solidFill>
                <a:schemeClr val="bg2">
                  <a:lumMod val="25000"/>
                </a:schemeClr>
              </a:solidFill>
            </a:endParaRPr>
          </a:p>
          <a:p>
            <a:r>
              <a:rPr lang="en-US" sz="2040" dirty="0">
                <a:solidFill>
                  <a:schemeClr val="bg2">
                    <a:lumMod val="25000"/>
                  </a:schemeClr>
                </a:solidFill>
              </a:rPr>
              <a:t>Twitter: @</a:t>
            </a:r>
            <a:r>
              <a:rPr lang="en-US" sz="2040" dirty="0" err="1">
                <a:solidFill>
                  <a:schemeClr val="bg2">
                    <a:lumMod val="25000"/>
                  </a:schemeClr>
                </a:solidFill>
              </a:rPr>
              <a:t>jsuarezruiz</a:t>
            </a:r>
            <a:endParaRPr lang="en-US" sz="2040" dirty="0">
              <a:solidFill>
                <a:schemeClr val="bg2">
                  <a:lumMod val="25000"/>
                </a:schemeClr>
              </a:solidFill>
            </a:endParaRPr>
          </a:p>
          <a:p>
            <a:endParaRPr lang="en-US" sz="2040" dirty="0">
              <a:solidFill>
                <a:schemeClr val="accent1"/>
              </a:solidFill>
            </a:endParaRPr>
          </a:p>
        </p:txBody>
      </p:sp>
    </p:spTree>
    <p:extLst>
      <p:ext uri="{BB962C8B-B14F-4D97-AF65-F5344CB8AC3E}">
        <p14:creationId xmlns:p14="http://schemas.microsoft.com/office/powerpoint/2010/main" val="13421747"/>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30626"/>
          <a:stretch/>
        </p:blipFill>
        <p:spPr>
          <a:xfrm flipH="1">
            <a:off x="-17441" y="1212849"/>
            <a:ext cx="12453916" cy="5781676"/>
          </a:xfrm>
          <a:prstGeom prst="rect">
            <a:avLst/>
          </a:prstGeom>
        </p:spPr>
      </p:pic>
      <p:sp>
        <p:nvSpPr>
          <p:cNvPr id="16" name="Rectangle 15"/>
          <p:cNvSpPr/>
          <p:nvPr/>
        </p:nvSpPr>
        <p:spPr bwMode="auto">
          <a:xfrm>
            <a:off x="4679319" y="1655950"/>
            <a:ext cx="7484884" cy="4702320"/>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312792" y="1655950"/>
            <a:ext cx="2978696" cy="4702320"/>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err="1" smtClean="0">
                <a:gradFill>
                  <a:gsLst>
                    <a:gs pos="1299">
                      <a:srgbClr val="FFFFFF"/>
                    </a:gs>
                    <a:gs pos="100000">
                      <a:srgbClr val="FFFFFF"/>
                    </a:gs>
                  </a:gsLst>
                  <a:lin ang="5400000" scaled="0"/>
                </a:gradFill>
                <a:latin typeface="Segoe UI Light"/>
                <a:ea typeface="Segoe UI" pitchFamily="34" charset="0"/>
                <a:cs typeface="Segoe UI" pitchFamily="34" charset="0"/>
              </a:rPr>
              <a:t>Usar</a:t>
            </a:r>
            <a:r>
              <a:rPr lang="en-US" sz="3600" dirty="0" smtClean="0">
                <a:gradFill>
                  <a:gsLst>
                    <a:gs pos="1299">
                      <a:srgbClr val="FFFFFF"/>
                    </a:gs>
                    <a:gs pos="100000">
                      <a:srgbClr val="FFFFFF"/>
                    </a:gs>
                  </a:gsLst>
                  <a:lin ang="5400000" scaled="0"/>
                </a:gradFill>
                <a:latin typeface="Segoe UI Light"/>
                <a:ea typeface="Segoe UI" pitchFamily="34" charset="0"/>
                <a:cs typeface="Segoe UI" pitchFamily="34" charset="0"/>
              </a:rPr>
              <a:t> Trial</a:t>
            </a:r>
          </a:p>
          <a:p>
            <a:pPr defTabSz="932472" fontAlgn="base">
              <a:lnSpc>
                <a:spcPct val="90000"/>
              </a:lnSpc>
              <a:spcBef>
                <a:spcPct val="0"/>
              </a:spcBef>
              <a:spcAft>
                <a:spcPct val="0"/>
              </a:spcAft>
            </a:pPr>
            <a:endParaRPr lang="en-US" sz="3200" dirty="0">
              <a:gradFill>
                <a:gsLst>
                  <a:gs pos="1299">
                    <a:srgbClr val="FFFFFF"/>
                  </a:gs>
                  <a:gs pos="100000">
                    <a:srgbClr val="FFFFFF"/>
                  </a:gs>
                </a:gsLst>
                <a:lin ang="5400000" scaled="0"/>
              </a:gradFill>
              <a:latin typeface="Segoe UI Light"/>
              <a:ea typeface="Segoe UI" pitchFamily="34" charset="0"/>
              <a:cs typeface="Segoe UI" pitchFamily="34" charset="0"/>
            </a:endParaRPr>
          </a:p>
          <a:p>
            <a:pPr defTabSz="932472" fontAlgn="base">
              <a:lnSpc>
                <a:spcPct val="90000"/>
              </a:lnSpc>
              <a:spcBef>
                <a:spcPct val="0"/>
              </a:spcBef>
              <a:spcAft>
                <a:spcPct val="0"/>
              </a:spcAft>
            </a:pPr>
            <a:r>
              <a:rPr lang="en-US" sz="8000" dirty="0" smtClean="0">
                <a:gradFill>
                  <a:gsLst>
                    <a:gs pos="1299">
                      <a:srgbClr val="FFFFFF"/>
                    </a:gs>
                    <a:gs pos="100000">
                      <a:srgbClr val="FFFFFF"/>
                    </a:gs>
                  </a:gsLst>
                  <a:lin ang="5400000" scaled="0"/>
                </a:gradFill>
                <a:latin typeface="Segoe UI Light"/>
                <a:ea typeface="Segoe UI" pitchFamily="34" charset="0"/>
                <a:cs typeface="Segoe UI" pitchFamily="34" charset="0"/>
              </a:rPr>
              <a:t>82% </a:t>
            </a:r>
            <a:br>
              <a:rPr lang="en-US" sz="8000" dirty="0" smtClean="0">
                <a:gradFill>
                  <a:gsLst>
                    <a:gs pos="1299">
                      <a:srgbClr val="FFFFFF"/>
                    </a:gs>
                    <a:gs pos="100000">
                      <a:srgbClr val="FFFFFF"/>
                    </a:gs>
                  </a:gsLst>
                  <a:lin ang="5400000" scaled="0"/>
                </a:gradFill>
                <a:latin typeface="Segoe UI Light"/>
                <a:ea typeface="Segoe UI" pitchFamily="34" charset="0"/>
                <a:cs typeface="Segoe UI" pitchFamily="34" charset="0"/>
              </a:rPr>
            </a:br>
            <a:r>
              <a:rPr lang="en-US" sz="2400" dirty="0" smtClean="0">
                <a:gradFill>
                  <a:gsLst>
                    <a:gs pos="1299">
                      <a:srgbClr val="FFFFFF"/>
                    </a:gs>
                    <a:gs pos="100000">
                      <a:srgbClr val="FFFFFF"/>
                    </a:gs>
                  </a:gsLst>
                  <a:lin ang="5400000" scaled="0"/>
                </a:gradFill>
                <a:latin typeface="Segoe UI Light"/>
                <a:ea typeface="Segoe UI" pitchFamily="34" charset="0"/>
                <a:cs typeface="Segoe UI" pitchFamily="34" charset="0"/>
              </a:rPr>
              <a:t>de </a:t>
            </a:r>
            <a:r>
              <a:rPr lang="en-US" sz="2400" dirty="0" err="1" smtClean="0">
                <a:gradFill>
                  <a:gsLst>
                    <a:gs pos="1299">
                      <a:srgbClr val="FFFFFF"/>
                    </a:gs>
                    <a:gs pos="100000">
                      <a:srgbClr val="FFFFFF"/>
                    </a:gs>
                  </a:gsLst>
                  <a:lin ang="5400000" scaled="0"/>
                </a:gradFill>
                <a:latin typeface="Segoe UI Light"/>
                <a:ea typeface="Segoe UI" pitchFamily="34" charset="0"/>
                <a:cs typeface="Segoe UI" pitchFamily="34" charset="0"/>
              </a:rPr>
              <a:t>las</a:t>
            </a:r>
            <a:r>
              <a:rPr lang="en-US" sz="2400" dirty="0" smtClean="0">
                <a:gradFill>
                  <a:gsLst>
                    <a:gs pos="1299">
                      <a:srgbClr val="FFFFFF"/>
                    </a:gs>
                    <a:gs pos="100000">
                      <a:srgbClr val="FFFFFF"/>
                    </a:gs>
                  </a:gsLst>
                  <a:lin ang="5400000" scaled="0"/>
                </a:gradFill>
                <a:latin typeface="Segoe UI Light"/>
                <a:ea typeface="Segoe UI" pitchFamily="34" charset="0"/>
                <a:cs typeface="Segoe UI" pitchFamily="34" charset="0"/>
              </a:rPr>
              <a:t> 50 Apps TOP de </a:t>
            </a:r>
            <a:r>
              <a:rPr lang="en-US" sz="2400" dirty="0" err="1" smtClean="0">
                <a:gradFill>
                  <a:gsLst>
                    <a:gs pos="1299">
                      <a:srgbClr val="FFFFFF"/>
                    </a:gs>
                    <a:gs pos="100000">
                      <a:srgbClr val="FFFFFF"/>
                    </a:gs>
                  </a:gsLst>
                  <a:lin ang="5400000" scaled="0"/>
                </a:gradFill>
                <a:latin typeface="Segoe UI Light"/>
                <a:ea typeface="Segoe UI" pitchFamily="34" charset="0"/>
                <a:cs typeface="Segoe UI" pitchFamily="34" charset="0"/>
              </a:rPr>
              <a:t>pago</a:t>
            </a:r>
            <a:r>
              <a:rPr lang="en-US" sz="2400" dirty="0" smtClean="0">
                <a:gradFill>
                  <a:gsLst>
                    <a:gs pos="1299">
                      <a:srgbClr val="FFFFFF"/>
                    </a:gs>
                    <a:gs pos="100000">
                      <a:srgbClr val="FFFFFF"/>
                    </a:gs>
                  </a:gsLst>
                  <a:lin ang="5400000" scaled="0"/>
                </a:gradFill>
                <a:latin typeface="Segoe UI Light"/>
                <a:ea typeface="Segoe UI" pitchFamily="34" charset="0"/>
                <a:cs typeface="Segoe UI" pitchFamily="34" charset="0"/>
              </a:rPr>
              <a:t>, </a:t>
            </a:r>
            <a:r>
              <a:rPr lang="en-US" sz="2400" dirty="0" err="1" smtClean="0">
                <a:gradFill>
                  <a:gsLst>
                    <a:gs pos="1299">
                      <a:srgbClr val="FFFFFF"/>
                    </a:gs>
                    <a:gs pos="100000">
                      <a:srgbClr val="FFFFFF"/>
                    </a:gs>
                  </a:gsLst>
                  <a:lin ang="5400000" scaled="0"/>
                </a:gradFill>
                <a:latin typeface="Segoe UI Light"/>
                <a:ea typeface="Segoe UI" pitchFamily="34" charset="0"/>
                <a:cs typeface="Segoe UI" pitchFamily="34" charset="0"/>
              </a:rPr>
              <a:t>usan</a:t>
            </a:r>
            <a:r>
              <a:rPr lang="en-US" sz="2400" dirty="0" smtClean="0">
                <a:gradFill>
                  <a:gsLst>
                    <a:gs pos="1299">
                      <a:srgbClr val="FFFFFF"/>
                    </a:gs>
                    <a:gs pos="100000">
                      <a:srgbClr val="FFFFFF"/>
                    </a:gs>
                  </a:gsLst>
                  <a:lin ang="5400000" scaled="0"/>
                </a:gradFill>
                <a:latin typeface="Segoe UI Light"/>
                <a:ea typeface="Segoe UI" pitchFamily="34" charset="0"/>
                <a:cs typeface="Segoe UI" pitchFamily="34" charset="0"/>
              </a:rPr>
              <a:t> Trial</a:t>
            </a:r>
            <a:endParaRPr lang="en-US" sz="2400" dirty="0">
              <a:gradFill>
                <a:gsLst>
                  <a:gs pos="1299">
                    <a:srgbClr val="FFFFFF"/>
                  </a:gs>
                  <a:gs pos="100000">
                    <a:srgbClr val="FFFFFF"/>
                  </a:gs>
                </a:gsLst>
                <a:lin ang="5400000" scaled="0"/>
              </a:gradFill>
              <a:latin typeface="Segoe UI Light"/>
              <a:ea typeface="Segoe UI" pitchFamily="34" charset="0"/>
              <a:cs typeface="Segoe UI" pitchFamily="34" charset="0"/>
            </a:endParaRPr>
          </a:p>
          <a:p>
            <a:pPr defTabSz="932472" fontAlgn="base">
              <a:lnSpc>
                <a:spcPct val="90000"/>
              </a:lnSpc>
              <a:spcBef>
                <a:spcPct val="0"/>
              </a:spcBef>
              <a:spcAft>
                <a:spcPct val="0"/>
              </a:spcAft>
            </a:pPr>
            <a:endParaRPr lang="en-US" sz="2400" dirty="0" smtClean="0">
              <a:gradFill>
                <a:gsLst>
                  <a:gs pos="1299">
                    <a:srgbClr val="FFFFFF"/>
                  </a:gs>
                  <a:gs pos="100000">
                    <a:srgbClr val="FFFFFF"/>
                  </a:gs>
                </a:gsLst>
                <a:lin ang="5400000" scaled="0"/>
              </a:gradFill>
              <a:latin typeface="Segoe UI Light"/>
              <a:ea typeface="Segoe UI" pitchFamily="34" charset="0"/>
              <a:cs typeface="Segoe UI" pitchFamily="34" charset="0"/>
            </a:endParaRPr>
          </a:p>
          <a:p>
            <a:pPr defTabSz="932472" fontAlgn="base">
              <a:lnSpc>
                <a:spcPct val="90000"/>
              </a:lnSpc>
              <a:spcBef>
                <a:spcPct val="0"/>
              </a:spcBef>
              <a:spcAft>
                <a:spcPct val="0"/>
              </a:spcAft>
            </a:pPr>
            <a:r>
              <a:rPr lang="en-US" sz="2400" dirty="0" smtClean="0">
                <a:gradFill>
                  <a:gsLst>
                    <a:gs pos="1299">
                      <a:srgbClr val="FFFFFF"/>
                    </a:gs>
                    <a:gs pos="100000">
                      <a:srgbClr val="FFFFFF"/>
                    </a:gs>
                  </a:gsLst>
                  <a:lin ang="5400000" scaled="0"/>
                </a:gradFill>
                <a:latin typeface="Segoe UI Light"/>
                <a:ea typeface="Segoe UI" pitchFamily="34" charset="0"/>
                <a:cs typeface="Segoe UI" pitchFamily="34" charset="0"/>
              </a:rPr>
              <a:t>La conversion require </a:t>
            </a:r>
            <a:r>
              <a:rPr lang="en-US" sz="2400" dirty="0" err="1" smtClean="0">
                <a:gradFill>
                  <a:gsLst>
                    <a:gs pos="1299">
                      <a:srgbClr val="FFFFFF"/>
                    </a:gs>
                    <a:gs pos="100000">
                      <a:srgbClr val="FFFFFF"/>
                    </a:gs>
                  </a:gsLst>
                  <a:lin ang="5400000" scaled="0"/>
                </a:gradFill>
                <a:latin typeface="Segoe UI Light"/>
                <a:ea typeface="Segoe UI" pitchFamily="34" charset="0"/>
                <a:cs typeface="Segoe UI" pitchFamily="34" charset="0"/>
              </a:rPr>
              <a:t>ofrecer</a:t>
            </a:r>
            <a:r>
              <a:rPr lang="en-US" sz="2400" dirty="0" smtClean="0">
                <a:gradFill>
                  <a:gsLst>
                    <a:gs pos="1299">
                      <a:srgbClr val="FFFFFF"/>
                    </a:gs>
                    <a:gs pos="100000">
                      <a:srgbClr val="FFFFFF"/>
                    </a:gs>
                  </a:gsLst>
                  <a:lin ang="5400000" scaled="0"/>
                </a:gradFill>
                <a:latin typeface="Segoe UI Light"/>
                <a:ea typeface="Segoe UI" pitchFamily="34" charset="0"/>
                <a:cs typeface="Segoe UI" pitchFamily="34" charset="0"/>
              </a:rPr>
              <a:t> valor</a:t>
            </a:r>
          </a:p>
        </p:txBody>
      </p:sp>
      <p:sp>
        <p:nvSpPr>
          <p:cNvPr id="3" name="Title 2"/>
          <p:cNvSpPr>
            <a:spLocks noGrp="1"/>
          </p:cNvSpPr>
          <p:nvPr>
            <p:ph type="title"/>
          </p:nvPr>
        </p:nvSpPr>
        <p:spPr/>
        <p:txBody>
          <a:bodyPr/>
          <a:lstStyle/>
          <a:p>
            <a:r>
              <a:rPr lang="en-US" dirty="0" smtClean="0"/>
              <a:t>Apps de </a:t>
            </a:r>
            <a:r>
              <a:rPr lang="en-US" dirty="0" err="1" smtClean="0"/>
              <a:t>pago</a:t>
            </a:r>
            <a:r>
              <a:rPr lang="en-US" dirty="0" smtClean="0"/>
              <a:t>: </a:t>
            </a:r>
            <a:r>
              <a:rPr lang="en-US" dirty="0" err="1" smtClean="0"/>
              <a:t>Mejores</a:t>
            </a:r>
            <a:r>
              <a:rPr lang="en-US" dirty="0" smtClean="0"/>
              <a:t> </a:t>
            </a:r>
            <a:r>
              <a:rPr lang="en-US" dirty="0" err="1" smtClean="0"/>
              <a:t>prácticas</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5116" y="2394614"/>
            <a:ext cx="1562130" cy="1562129"/>
          </a:xfrm>
          <a:prstGeom prst="rect">
            <a:avLst/>
          </a:prstGeom>
        </p:spPr>
      </p:pic>
      <p:sp>
        <p:nvSpPr>
          <p:cNvPr id="22" name="TextBox 21"/>
          <p:cNvSpPr txBox="1"/>
          <p:nvPr/>
        </p:nvSpPr>
        <p:spPr>
          <a:xfrm>
            <a:off x="6457282" y="2309882"/>
            <a:ext cx="1350370" cy="600164"/>
          </a:xfrm>
          <a:prstGeom prst="rect">
            <a:avLst/>
          </a:prstGeom>
          <a:noFill/>
        </p:spPr>
        <p:txBody>
          <a:bodyPr wrap="none" lIns="182880" tIns="146304" rIns="182880" bIns="146304" rtlCol="0">
            <a:spAutoFit/>
          </a:bodyPr>
          <a:lstStyle/>
          <a:p>
            <a:pPr>
              <a:lnSpc>
                <a:spcPct val="90000"/>
              </a:lnSpc>
              <a:spcAft>
                <a:spcPts val="600"/>
              </a:spcAft>
            </a:pPr>
            <a:r>
              <a:rPr lang="en-US" sz="1100" dirty="0" smtClean="0">
                <a:gradFill>
                  <a:gsLst>
                    <a:gs pos="2917">
                      <a:srgbClr val="00188F"/>
                    </a:gs>
                    <a:gs pos="30000">
                      <a:srgbClr val="00188F"/>
                    </a:gs>
                  </a:gsLst>
                  <a:lin ang="5400000" scaled="0"/>
                </a:gradFill>
              </a:rPr>
              <a:t>Bejeweled Live</a:t>
            </a:r>
            <a:r>
              <a:rPr lang="en-US" sz="1100" dirty="0" smtClean="0">
                <a:gradFill>
                  <a:gsLst>
                    <a:gs pos="2917">
                      <a:srgbClr val="404040"/>
                    </a:gs>
                    <a:gs pos="30000">
                      <a:srgbClr val="404040"/>
                    </a:gs>
                  </a:gsLst>
                  <a:lin ang="5400000" scaled="0"/>
                </a:gradFill>
              </a:rPr>
              <a:t/>
            </a:r>
            <a:br>
              <a:rPr lang="en-US" sz="1100" dirty="0" smtClean="0">
                <a:gradFill>
                  <a:gsLst>
                    <a:gs pos="2917">
                      <a:srgbClr val="404040"/>
                    </a:gs>
                    <a:gs pos="30000">
                      <a:srgbClr val="404040"/>
                    </a:gs>
                  </a:gsLst>
                  <a:lin ang="5400000" scaled="0"/>
                </a:gradFill>
              </a:rPr>
            </a:br>
            <a:r>
              <a:rPr lang="en-US" sz="1100" dirty="0" smtClean="0">
                <a:gradFill>
                  <a:gsLst>
                    <a:gs pos="2917">
                      <a:srgbClr val="404040"/>
                    </a:gs>
                    <a:gs pos="30000">
                      <a:srgbClr val="404040"/>
                    </a:gs>
                  </a:gsLst>
                  <a:lin ang="5400000" scaled="0"/>
                </a:gradFill>
              </a:rPr>
              <a:t>Electronic Arts </a:t>
            </a:r>
          </a:p>
        </p:txBody>
      </p:sp>
      <p:sp>
        <p:nvSpPr>
          <p:cNvPr id="4" name="TextBox 3"/>
          <p:cNvSpPr txBox="1"/>
          <p:nvPr/>
        </p:nvSpPr>
        <p:spPr>
          <a:xfrm>
            <a:off x="4804040" y="1655950"/>
            <a:ext cx="4134678"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err="1" smtClean="0">
                <a:gradFill>
                  <a:gsLst>
                    <a:gs pos="2917">
                      <a:srgbClr val="00188F"/>
                    </a:gs>
                    <a:gs pos="30000">
                      <a:srgbClr val="00188F"/>
                    </a:gs>
                  </a:gsLst>
                  <a:lin ang="5400000" scaled="0"/>
                </a:gradFill>
                <a:latin typeface="Segoe UI Light"/>
              </a:rPr>
              <a:t>Tiempo</a:t>
            </a:r>
            <a:r>
              <a:rPr lang="en-US" sz="3200" b="1" dirty="0" smtClean="0">
                <a:gradFill>
                  <a:gsLst>
                    <a:gs pos="2917">
                      <a:srgbClr val="00188F"/>
                    </a:gs>
                    <a:gs pos="30000">
                      <a:srgbClr val="00188F"/>
                    </a:gs>
                  </a:gsLst>
                  <a:lin ang="5400000" scaled="0"/>
                </a:gradFill>
                <a:latin typeface="Segoe UI Light"/>
              </a:rPr>
              <a:t> </a:t>
            </a:r>
            <a:r>
              <a:rPr lang="en-US" sz="3200" b="1" dirty="0" err="1" smtClean="0">
                <a:gradFill>
                  <a:gsLst>
                    <a:gs pos="2917">
                      <a:srgbClr val="00188F"/>
                    </a:gs>
                    <a:gs pos="30000">
                      <a:srgbClr val="00188F"/>
                    </a:gs>
                  </a:gsLst>
                  <a:lin ang="5400000" scaled="0"/>
                </a:gradFill>
                <a:latin typeface="Segoe UI Light"/>
              </a:rPr>
              <a:t>limitado</a:t>
            </a:r>
            <a:endParaRPr lang="en-US" sz="3200" dirty="0" smtClean="0">
              <a:gradFill>
                <a:gsLst>
                  <a:gs pos="2917">
                    <a:srgbClr val="00188F"/>
                  </a:gs>
                  <a:gs pos="30000">
                    <a:srgbClr val="00188F"/>
                  </a:gs>
                </a:gsLst>
                <a:lin ang="5400000" scaled="0"/>
              </a:gradFill>
              <a:latin typeface="Segoe UI Light"/>
            </a:endParaRPr>
          </a:p>
        </p:txBody>
      </p:sp>
      <p:sp>
        <p:nvSpPr>
          <p:cNvPr id="21" name="TextBox 20"/>
          <p:cNvSpPr txBox="1"/>
          <p:nvPr/>
        </p:nvSpPr>
        <p:spPr>
          <a:xfrm>
            <a:off x="10903969" y="2309882"/>
            <a:ext cx="1451057" cy="904863"/>
          </a:xfrm>
          <a:prstGeom prst="rect">
            <a:avLst/>
          </a:prstGeom>
          <a:noFill/>
        </p:spPr>
        <p:txBody>
          <a:bodyPr wrap="square" lIns="182880" tIns="146304" rIns="182880" bIns="146304" rtlCol="0">
            <a:spAutoFit/>
          </a:bodyPr>
          <a:lstStyle/>
          <a:p>
            <a:pPr>
              <a:lnSpc>
                <a:spcPct val="90000"/>
              </a:lnSpc>
              <a:spcAft>
                <a:spcPts val="600"/>
              </a:spcAft>
            </a:pPr>
            <a:r>
              <a:rPr lang="en-US" sz="1100" dirty="0" smtClean="0">
                <a:gradFill>
                  <a:gsLst>
                    <a:gs pos="2917">
                      <a:srgbClr val="00188F"/>
                    </a:gs>
                    <a:gs pos="30000">
                      <a:srgbClr val="00188F"/>
                    </a:gs>
                  </a:gsLst>
                  <a:lin ang="5400000" scaled="0"/>
                </a:gradFill>
              </a:rPr>
              <a:t>Game Dev Tycoon</a:t>
            </a:r>
            <a:r>
              <a:rPr lang="en-US" sz="1100" dirty="0" smtClean="0">
                <a:gradFill>
                  <a:gsLst>
                    <a:gs pos="2917">
                      <a:srgbClr val="404040"/>
                    </a:gs>
                    <a:gs pos="30000">
                      <a:srgbClr val="404040"/>
                    </a:gs>
                  </a:gsLst>
                  <a:lin ang="5400000" scaled="0"/>
                </a:gradFill>
              </a:rPr>
              <a:t/>
            </a:r>
            <a:br>
              <a:rPr lang="en-US" sz="1100" dirty="0" smtClean="0">
                <a:gradFill>
                  <a:gsLst>
                    <a:gs pos="2917">
                      <a:srgbClr val="404040"/>
                    </a:gs>
                    <a:gs pos="30000">
                      <a:srgbClr val="404040"/>
                    </a:gs>
                  </a:gsLst>
                  <a:lin ang="5400000" scaled="0"/>
                </a:gradFill>
              </a:rPr>
            </a:br>
            <a:r>
              <a:rPr lang="en-US" sz="1100" dirty="0" smtClean="0">
                <a:gradFill>
                  <a:gsLst>
                    <a:gs pos="2917">
                      <a:srgbClr val="404040"/>
                    </a:gs>
                    <a:gs pos="30000">
                      <a:srgbClr val="404040"/>
                    </a:gs>
                  </a:gsLst>
                  <a:lin ang="5400000" scaled="0"/>
                </a:gradFill>
              </a:rPr>
              <a:t>Greenheart Games Pty. Ltd</a:t>
            </a:r>
          </a:p>
        </p:txBody>
      </p:sp>
      <p:sp>
        <p:nvSpPr>
          <p:cNvPr id="23" name="TextBox 22"/>
          <p:cNvSpPr txBox="1"/>
          <p:nvPr/>
        </p:nvSpPr>
        <p:spPr>
          <a:xfrm>
            <a:off x="4804039" y="4069525"/>
            <a:ext cx="7733163"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err="1" smtClean="0">
                <a:gradFill>
                  <a:gsLst>
                    <a:gs pos="2917">
                      <a:srgbClr val="00188F"/>
                    </a:gs>
                    <a:gs pos="30000">
                      <a:srgbClr val="00188F"/>
                    </a:gs>
                  </a:gsLst>
                  <a:lin ang="5400000" scaled="0"/>
                </a:gradFill>
                <a:latin typeface="Segoe UI Light"/>
              </a:rPr>
              <a:t>Características</a:t>
            </a:r>
            <a:r>
              <a:rPr lang="en-US" sz="3200" b="1" dirty="0" smtClean="0">
                <a:gradFill>
                  <a:gsLst>
                    <a:gs pos="2917">
                      <a:srgbClr val="00188F"/>
                    </a:gs>
                    <a:gs pos="30000">
                      <a:srgbClr val="00188F"/>
                    </a:gs>
                  </a:gsLst>
                  <a:lin ang="5400000" scaled="0"/>
                </a:gradFill>
                <a:latin typeface="Segoe UI Light"/>
              </a:rPr>
              <a:t> </a:t>
            </a:r>
            <a:r>
              <a:rPr lang="en-US" sz="3200" b="1" dirty="0" err="1" smtClean="0">
                <a:gradFill>
                  <a:gsLst>
                    <a:gs pos="2917">
                      <a:srgbClr val="00188F"/>
                    </a:gs>
                    <a:gs pos="30000">
                      <a:srgbClr val="00188F"/>
                    </a:gs>
                  </a:gsLst>
                  <a:lin ang="5400000" scaled="0"/>
                </a:gradFill>
                <a:latin typeface="Segoe UI Light"/>
              </a:rPr>
              <a:t>limitadas</a:t>
            </a:r>
            <a:endParaRPr lang="en-US" dirty="0">
              <a:gradFill>
                <a:gsLst>
                  <a:gs pos="2917">
                    <a:srgbClr val="00188F"/>
                  </a:gs>
                  <a:gs pos="30000">
                    <a:srgbClr val="00188F"/>
                  </a:gs>
                </a:gsLst>
                <a:lin ang="5400000" scaled="0"/>
              </a:gradFill>
              <a:latin typeface="Segoe UI Light"/>
            </a:endParaRPr>
          </a:p>
        </p:txBody>
      </p:sp>
      <p:sp>
        <p:nvSpPr>
          <p:cNvPr id="28" name="TextBox 27"/>
          <p:cNvSpPr txBox="1"/>
          <p:nvPr/>
        </p:nvSpPr>
        <p:spPr>
          <a:xfrm>
            <a:off x="6457282" y="4701921"/>
            <a:ext cx="1337546" cy="600164"/>
          </a:xfrm>
          <a:prstGeom prst="rect">
            <a:avLst/>
          </a:prstGeom>
          <a:noFill/>
        </p:spPr>
        <p:txBody>
          <a:bodyPr wrap="none" lIns="182880" tIns="146304" rIns="182880" bIns="146304" rtlCol="0">
            <a:spAutoFit/>
          </a:bodyPr>
          <a:lstStyle/>
          <a:p>
            <a:pPr>
              <a:lnSpc>
                <a:spcPct val="90000"/>
              </a:lnSpc>
              <a:spcAft>
                <a:spcPts val="600"/>
              </a:spcAft>
            </a:pPr>
            <a:r>
              <a:rPr lang="en-US" sz="1100" dirty="0" err="1" smtClean="0">
                <a:gradFill>
                  <a:gsLst>
                    <a:gs pos="2917">
                      <a:srgbClr val="00188F"/>
                    </a:gs>
                    <a:gs pos="30000">
                      <a:srgbClr val="00188F"/>
                    </a:gs>
                  </a:gsLst>
                  <a:lin ang="5400000" scaled="0"/>
                </a:gradFill>
              </a:rPr>
              <a:t>Phototastic</a:t>
            </a:r>
            <a:r>
              <a:rPr lang="en-US" sz="1100" dirty="0" smtClean="0">
                <a:gradFill>
                  <a:gsLst>
                    <a:gs pos="2917">
                      <a:srgbClr val="404040"/>
                    </a:gs>
                    <a:gs pos="30000">
                      <a:srgbClr val="404040"/>
                    </a:gs>
                  </a:gsLst>
                  <a:lin ang="5400000" scaled="0"/>
                </a:gradFill>
              </a:rPr>
              <a:t/>
            </a:r>
            <a:br>
              <a:rPr lang="en-US" sz="1100" dirty="0" smtClean="0">
                <a:gradFill>
                  <a:gsLst>
                    <a:gs pos="2917">
                      <a:srgbClr val="404040"/>
                    </a:gs>
                    <a:gs pos="30000">
                      <a:srgbClr val="404040"/>
                    </a:gs>
                  </a:gsLst>
                  <a:lin ang="5400000" scaled="0"/>
                </a:gradFill>
              </a:rPr>
            </a:br>
            <a:r>
              <a:rPr lang="en-US" sz="1100" dirty="0" err="1" smtClean="0">
                <a:gradFill>
                  <a:gsLst>
                    <a:gs pos="2917">
                      <a:srgbClr val="404040"/>
                    </a:gs>
                    <a:gs pos="30000">
                      <a:srgbClr val="404040"/>
                    </a:gs>
                  </a:gsLst>
                  <a:lin ang="5400000" scaled="0"/>
                </a:gradFill>
              </a:rPr>
              <a:t>thumbmunkeys</a:t>
            </a:r>
            <a:endParaRPr lang="en-US" sz="1100" dirty="0" smtClean="0">
              <a:gradFill>
                <a:gsLst>
                  <a:gs pos="2917">
                    <a:srgbClr val="404040"/>
                  </a:gs>
                  <a:gs pos="30000">
                    <a:srgbClr val="404040"/>
                  </a:gs>
                </a:gsLst>
                <a:lin ang="5400000" scaled="0"/>
              </a:gradFill>
            </a:endParaRPr>
          </a:p>
        </p:txBody>
      </p:sp>
      <p:sp>
        <p:nvSpPr>
          <p:cNvPr id="29" name="TextBox 28"/>
          <p:cNvSpPr txBox="1"/>
          <p:nvPr/>
        </p:nvSpPr>
        <p:spPr>
          <a:xfrm>
            <a:off x="10903969" y="4701921"/>
            <a:ext cx="1250983" cy="752514"/>
          </a:xfrm>
          <a:prstGeom prst="rect">
            <a:avLst/>
          </a:prstGeom>
          <a:noFill/>
        </p:spPr>
        <p:txBody>
          <a:bodyPr wrap="none" lIns="182880" tIns="146304" rIns="182880" bIns="146304" rtlCol="0">
            <a:spAutoFit/>
          </a:bodyPr>
          <a:lstStyle/>
          <a:p>
            <a:pPr>
              <a:lnSpc>
                <a:spcPct val="90000"/>
              </a:lnSpc>
              <a:spcAft>
                <a:spcPts val="600"/>
              </a:spcAft>
            </a:pPr>
            <a:r>
              <a:rPr lang="en-US" sz="1100" dirty="0" err="1" smtClean="0">
                <a:gradFill>
                  <a:gsLst>
                    <a:gs pos="2917">
                      <a:srgbClr val="00188F"/>
                    </a:gs>
                    <a:gs pos="30000">
                      <a:srgbClr val="00188F"/>
                    </a:gs>
                  </a:gsLst>
                  <a:lin ang="5400000" scaled="0"/>
                </a:gradFill>
              </a:rPr>
              <a:t>Chimpact</a:t>
            </a:r>
            <a:r>
              <a:rPr lang="en-US" sz="1100" dirty="0" smtClean="0">
                <a:gradFill>
                  <a:gsLst>
                    <a:gs pos="2917">
                      <a:srgbClr val="404040"/>
                    </a:gs>
                    <a:gs pos="30000">
                      <a:srgbClr val="404040"/>
                    </a:gs>
                  </a:gsLst>
                  <a:lin ang="5400000" scaled="0"/>
                </a:gradFill>
              </a:rPr>
              <a:t/>
            </a:r>
            <a:br>
              <a:rPr lang="en-US" sz="1100" dirty="0" smtClean="0">
                <a:gradFill>
                  <a:gsLst>
                    <a:gs pos="2917">
                      <a:srgbClr val="404040"/>
                    </a:gs>
                    <a:gs pos="30000">
                      <a:srgbClr val="404040"/>
                    </a:gs>
                  </a:gsLst>
                  <a:lin ang="5400000" scaled="0"/>
                </a:gradFill>
              </a:rPr>
            </a:br>
            <a:r>
              <a:rPr lang="en-US" sz="1100" dirty="0" smtClean="0">
                <a:gradFill>
                  <a:gsLst>
                    <a:gs pos="2917">
                      <a:srgbClr val="404040"/>
                    </a:gs>
                    <a:gs pos="30000">
                      <a:srgbClr val="404040"/>
                    </a:gs>
                  </a:gsLst>
                  <a:lin ang="5400000" scaled="0"/>
                </a:gradFill>
              </a:rPr>
              <a:t>Yippee </a:t>
            </a:r>
            <a:br>
              <a:rPr lang="en-US" sz="1100" dirty="0" smtClean="0">
                <a:gradFill>
                  <a:gsLst>
                    <a:gs pos="2917">
                      <a:srgbClr val="404040"/>
                    </a:gs>
                    <a:gs pos="30000">
                      <a:srgbClr val="404040"/>
                    </a:gs>
                  </a:gsLst>
                  <a:lin ang="5400000" scaled="0"/>
                </a:gradFill>
              </a:rPr>
            </a:br>
            <a:r>
              <a:rPr lang="en-US" sz="1100" dirty="0" smtClean="0">
                <a:gradFill>
                  <a:gsLst>
                    <a:gs pos="2917">
                      <a:srgbClr val="404040"/>
                    </a:gs>
                    <a:gs pos="30000">
                      <a:srgbClr val="404040"/>
                    </a:gs>
                  </a:gsLst>
                  <a:lin ang="5400000" scaled="0"/>
                </a:gradFill>
              </a:rPr>
              <a:t>Entertainment</a:t>
            </a:r>
          </a:p>
        </p:txBody>
      </p:sp>
      <p:pic>
        <p:nvPicPr>
          <p:cNvPr id="26" name="Picture 25"/>
          <p:cNvPicPr>
            <a:picLocks noChangeAspect="1"/>
          </p:cNvPicPr>
          <p:nvPr/>
        </p:nvPicPr>
        <p:blipFill>
          <a:blip r:embed="rId5"/>
          <a:stretch>
            <a:fillRect/>
          </a:stretch>
        </p:blipFill>
        <p:spPr>
          <a:xfrm>
            <a:off x="7743728" y="2380556"/>
            <a:ext cx="3226287" cy="1549883"/>
          </a:xfrm>
          <a:prstGeom prst="rect">
            <a:avLst/>
          </a:prstGeom>
          <a:ln>
            <a:solidFill>
              <a:schemeClr val="bg1"/>
            </a:solidFill>
          </a:ln>
        </p:spPr>
      </p:pic>
      <p:pic>
        <p:nvPicPr>
          <p:cNvPr id="27" name="Picture 26"/>
          <p:cNvPicPr>
            <a:picLocks noChangeAspect="1"/>
          </p:cNvPicPr>
          <p:nvPr/>
        </p:nvPicPr>
        <p:blipFill>
          <a:blip r:embed="rId6"/>
          <a:stretch>
            <a:fillRect/>
          </a:stretch>
        </p:blipFill>
        <p:spPr>
          <a:xfrm>
            <a:off x="7753629" y="4740583"/>
            <a:ext cx="3237079" cy="1550335"/>
          </a:xfrm>
          <a:prstGeom prst="rect">
            <a:avLst/>
          </a:prstGeom>
          <a:ln>
            <a:solidFill>
              <a:schemeClr val="bg1"/>
            </a:solidFill>
          </a:ln>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4696" y="2400734"/>
            <a:ext cx="1552550" cy="1543837"/>
          </a:xfrm>
          <a:prstGeom prst="rect">
            <a:avLst/>
          </a:prstGeom>
          <a:ln>
            <a:no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94696" y="4740961"/>
            <a:ext cx="1552550" cy="1549957"/>
          </a:xfrm>
          <a:prstGeom prst="rect">
            <a:avLst/>
          </a:prstGeom>
          <a:ln>
            <a:solidFill>
              <a:schemeClr val="tx1">
                <a:lumMod val="60000"/>
                <a:lumOff val="40000"/>
              </a:schemeClr>
            </a:solidFill>
          </a:ln>
        </p:spPr>
      </p:pic>
    </p:spTree>
    <p:extLst>
      <p:ext uri="{BB962C8B-B14F-4D97-AF65-F5344CB8AC3E}">
        <p14:creationId xmlns:p14="http://schemas.microsoft.com/office/powerpoint/2010/main" val="38665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API</a:t>
            </a:r>
            <a:endParaRPr lang="nl-NL" dirty="0"/>
          </a:p>
        </p:txBody>
      </p:sp>
      <p:sp>
        <p:nvSpPr>
          <p:cNvPr id="3" name="Text Placeholder 2"/>
          <p:cNvSpPr>
            <a:spLocks noGrp="1"/>
          </p:cNvSpPr>
          <p:nvPr>
            <p:ph type="body" sz="quarter" idx="10"/>
          </p:nvPr>
        </p:nvSpPr>
        <p:spPr>
          <a:xfrm>
            <a:off x="274638" y="1212850"/>
            <a:ext cx="11887200" cy="3662541"/>
          </a:xfrm>
        </p:spPr>
        <p:txBody>
          <a:bodyPr/>
          <a:lstStyle/>
          <a:p>
            <a:r>
              <a:rPr lang="en-US" dirty="0" err="1" smtClean="0"/>
              <a:t>Por</a:t>
            </a:r>
            <a:r>
              <a:rPr lang="en-US" dirty="0" smtClean="0"/>
              <a:t> </a:t>
            </a:r>
            <a:r>
              <a:rPr lang="en-US" dirty="0" err="1" smtClean="0"/>
              <a:t>tiempo</a:t>
            </a:r>
            <a:r>
              <a:rPr lang="en-US" dirty="0" smtClean="0"/>
              <a:t> </a:t>
            </a:r>
            <a:r>
              <a:rPr lang="en-US" dirty="0" err="1" smtClean="0"/>
              <a:t>limitado</a:t>
            </a:r>
            <a:endParaRPr lang="en-US" dirty="0" smtClean="0"/>
          </a:p>
          <a:p>
            <a:r>
              <a:rPr lang="en-US" dirty="0" err="1" smtClean="0"/>
              <a:t>Funcionalidades</a:t>
            </a:r>
            <a:r>
              <a:rPr lang="en-US" dirty="0" smtClean="0"/>
              <a:t> </a:t>
            </a:r>
            <a:r>
              <a:rPr lang="en-US" dirty="0" err="1" smtClean="0"/>
              <a:t>limitadas</a:t>
            </a:r>
            <a:endParaRPr lang="en-US" dirty="0" smtClean="0"/>
          </a:p>
          <a:p>
            <a:pPr lvl="1"/>
            <a:endParaRPr lang="en-US" dirty="0"/>
          </a:p>
          <a:p>
            <a:r>
              <a:rPr lang="en-US" dirty="0" err="1" smtClean="0"/>
              <a:t>Usamos</a:t>
            </a:r>
            <a:r>
              <a:rPr lang="en-US" dirty="0" smtClean="0"/>
              <a:t> </a:t>
            </a:r>
            <a:r>
              <a:rPr lang="nl-NL" dirty="0" smtClean="0">
                <a:solidFill>
                  <a:srgbClr val="000000"/>
                </a:solidFill>
              </a:rPr>
              <a:t>CurrentApp[Simulator].LicenseInformation</a:t>
            </a:r>
            <a:r>
              <a:rPr lang="en-US" dirty="0" smtClean="0"/>
              <a:t> para </a:t>
            </a:r>
            <a:r>
              <a:rPr lang="en-US" dirty="0" err="1" smtClean="0"/>
              <a:t>implementar</a:t>
            </a:r>
            <a:r>
              <a:rPr lang="en-US" dirty="0" smtClean="0"/>
              <a:t> </a:t>
            </a:r>
            <a:r>
              <a:rPr lang="en-US" dirty="0" err="1" smtClean="0"/>
              <a:t>lógica</a:t>
            </a:r>
            <a:r>
              <a:rPr lang="en-US" dirty="0" smtClean="0"/>
              <a:t> </a:t>
            </a:r>
            <a:r>
              <a:rPr lang="en-US" dirty="0" err="1" smtClean="0"/>
              <a:t>personalizada</a:t>
            </a:r>
            <a:r>
              <a:rPr lang="en-US" dirty="0" smtClean="0"/>
              <a:t> de </a:t>
            </a:r>
            <a:r>
              <a:rPr lang="en-US" dirty="0" err="1" smtClean="0"/>
              <a:t>modo</a:t>
            </a:r>
            <a:r>
              <a:rPr lang="en-US" dirty="0" smtClean="0"/>
              <a:t> trial</a:t>
            </a:r>
          </a:p>
          <a:p>
            <a:r>
              <a:rPr lang="en-US" dirty="0" err="1" smtClean="0">
                <a:solidFill>
                  <a:srgbClr val="000000"/>
                </a:solidFill>
              </a:rPr>
              <a:t>IsActive</a:t>
            </a:r>
            <a:r>
              <a:rPr lang="en-US" dirty="0" smtClean="0"/>
              <a:t>, </a:t>
            </a:r>
            <a:r>
              <a:rPr lang="en-US" dirty="0" err="1" smtClean="0">
                <a:solidFill>
                  <a:srgbClr val="000000"/>
                </a:solidFill>
              </a:rPr>
              <a:t>IsTrial</a:t>
            </a:r>
            <a:r>
              <a:rPr lang="en-US" dirty="0" smtClean="0">
                <a:solidFill>
                  <a:srgbClr val="000000"/>
                </a:solidFill>
              </a:rPr>
              <a:t> </a:t>
            </a:r>
            <a:r>
              <a:rPr lang="en-US" dirty="0" smtClean="0"/>
              <a:t>y </a:t>
            </a:r>
            <a:r>
              <a:rPr lang="en-US" dirty="0" err="1" smtClean="0">
                <a:solidFill>
                  <a:srgbClr val="000000"/>
                </a:solidFill>
              </a:rPr>
              <a:t>ExpirationDate</a:t>
            </a:r>
            <a:endParaRPr lang="nl-NL" dirty="0"/>
          </a:p>
        </p:txBody>
      </p:sp>
    </p:spTree>
    <p:extLst>
      <p:ext uri="{BB962C8B-B14F-4D97-AF65-F5344CB8AC3E}">
        <p14:creationId xmlns:p14="http://schemas.microsoft.com/office/powerpoint/2010/main" val="352349607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Implementar</a:t>
            </a:r>
            <a:r>
              <a:rPr lang="en-US" dirty="0" smtClean="0"/>
              <a:t> </a:t>
            </a:r>
            <a:r>
              <a:rPr lang="en-US" dirty="0" err="1" smtClean="0"/>
              <a:t>modo</a:t>
            </a:r>
            <a:r>
              <a:rPr lang="en-US" dirty="0" smtClean="0"/>
              <a:t> Trial </a:t>
            </a:r>
            <a:r>
              <a:rPr lang="en-US" dirty="0" err="1" smtClean="0"/>
              <a:t>en</a:t>
            </a:r>
            <a:r>
              <a:rPr lang="en-US" dirty="0" smtClean="0"/>
              <a:t> </a:t>
            </a:r>
            <a:r>
              <a:rPr lang="en-US" dirty="0" err="1" smtClean="0"/>
              <a:t>una</a:t>
            </a:r>
            <a:r>
              <a:rPr lang="en-US" dirty="0" smtClean="0"/>
              <a:t> App</a:t>
            </a:r>
            <a:endParaRPr lang="nl-NL" dirty="0"/>
          </a:p>
        </p:txBody>
      </p:sp>
      <p:sp>
        <p:nvSpPr>
          <p:cNvPr id="8" name="Text Placeholder 7"/>
          <p:cNvSpPr>
            <a:spLocks noGrp="1"/>
          </p:cNvSpPr>
          <p:nvPr>
            <p:ph type="body" sz="quarter" idx="12"/>
          </p:nvPr>
        </p:nvSpPr>
        <p:spPr/>
        <p:txBody>
          <a:bodyPr/>
          <a:lstStyle/>
          <a:p>
            <a:r>
              <a:rPr lang="en-US" dirty="0" smtClean="0"/>
              <a:t>Demo</a:t>
            </a:r>
            <a:endParaRPr lang="nl-NL" dirty="0"/>
          </a:p>
        </p:txBody>
      </p:sp>
    </p:spTree>
    <p:extLst>
      <p:ext uri="{BB962C8B-B14F-4D97-AF65-F5344CB8AC3E}">
        <p14:creationId xmlns:p14="http://schemas.microsoft.com/office/powerpoint/2010/main" val="304184169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C5418590-2BCF-48C6-AF37-67DC4D4291A7}"/>
    </a:ext>
  </a:extLst>
</a:theme>
</file>

<file path=ppt/theme/theme3.xml><?xml version="1.0" encoding="utf-8"?>
<a:theme xmlns:a="http://schemas.openxmlformats.org/drawingml/2006/main" name="1_5-30536_Build_2014_Breakout_Template_White_16x9">
  <a:themeElements>
    <a:clrScheme name="Personalizado 3">
      <a:dk1>
        <a:srgbClr val="404040"/>
      </a:dk1>
      <a:lt1>
        <a:srgbClr val="FFFFFF"/>
      </a:lt1>
      <a:dk2>
        <a:srgbClr val="00BCF2"/>
      </a:dk2>
      <a:lt2>
        <a:srgbClr val="FFFFFF"/>
      </a:lt2>
      <a:accent1>
        <a:srgbClr val="00BCF2"/>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507-timheuer-DevelopingCommonXAML.potx" id="{E39FC75C-A1CF-4F38-AF60-9406C260AAA9}" vid="{E2C6A0EC-D7AC-4A86-BAB7-EE081BB7E657}"/>
    </a:ext>
  </a:extLst>
</a:theme>
</file>

<file path=ppt/theme/theme4.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5.xml><?xml version="1.0" encoding="utf-8"?>
<a:theme xmlns:a="http://schemas.openxmlformats.org/drawingml/2006/main" name="Build_2014_Template_DTreadwell-Teal_16x9">
  <a:themeElements>
    <a:clrScheme name="BUILD 2014 - DTreadwell">
      <a:dk1>
        <a:srgbClr val="000000"/>
      </a:dk1>
      <a:lt1>
        <a:srgbClr val="FFFFFF"/>
      </a:lt1>
      <a:dk2>
        <a:srgbClr val="00B294"/>
      </a:dk2>
      <a:lt2>
        <a:srgbClr val="FFFFFF"/>
      </a:lt2>
      <a:accent1>
        <a:srgbClr val="00B294"/>
      </a:accent1>
      <a:accent2>
        <a:srgbClr val="0072C6"/>
      </a:accent2>
      <a:accent3>
        <a:srgbClr val="00BCF2"/>
      </a:accent3>
      <a:accent4>
        <a:srgbClr val="002050"/>
      </a:accent4>
      <a:accent5>
        <a:srgbClr val="00188F"/>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507-timheuer-DevelopingCommonXAML.potx" id="{E39FC75C-A1CF-4F38-AF60-9406C260AAA9}" vid="{BDFD9560-8AE7-4DF4-B5B9-56BD59DC0770}"/>
    </a:ext>
  </a:extLst>
</a:theme>
</file>

<file path=ppt/theme/theme6.xml><?xml version="1.0" encoding="utf-8"?>
<a:theme xmlns:a="http://schemas.openxmlformats.org/drawingml/2006/main" name="2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507-timheuer-DevelopingCommonXAML.potx" id="{E39FC75C-A1CF-4F38-AF60-9406C260AAA9}" vid="{430ED7F2-2DBD-4816-B9BA-9FBA4001546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69a5b99d-77ac-48aa-a233-3939230a570a" Revision="1" Stencil="System.MyShapes" StencilVersion="1.0"/>
</Control>
</file>

<file path=customXml/item4.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Tim Heuer</External_x0020_Speaker>
    <Session_x0020_Code xmlns="e36bfbf9-5e42-489c-a259-4c54eb22cb57">2-507</Session_x0020_Code>
    <Presentation_x0020_Date xmlns="e36bfbf9-5e42-489c-a259-4c54eb22cb57">2014-04-02T00:00:00-07:00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91B8EA-6F79-4C09-A3D9-8E8AB5D2D546}">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e36bfbf9-5e42-489c-a259-4c54eb22cb57"/>
    <ds:schemaRef ds:uri="http://schemas.microsoft.com/office/2006/documentManagement/types"/>
    <ds:schemaRef ds:uri="230e9df3-be65-4c73-a93b-d1236ebd677e"/>
    <ds:schemaRef ds:uri="http://purl.org/dc/elements/1.1/"/>
    <ds:schemaRef ds:uri="http://schemas.microsoft.com/office/2006/metadata/properties"/>
    <ds:schemaRef ds:uri="http://schemas.microsoft.com/sharepoint/v3"/>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Build_2014_Template</Template>
  <TotalTime>5220</TotalTime>
  <Words>4509</Words>
  <Application>Microsoft Office PowerPoint</Application>
  <PresentationFormat>Personalizado</PresentationFormat>
  <Paragraphs>526</Paragraphs>
  <Slides>66</Slides>
  <Notes>36</Notes>
  <HiddenSlides>0</HiddenSlides>
  <MMClips>0</MMClips>
  <ScaleCrop>false</ScaleCrop>
  <HeadingPairs>
    <vt:vector size="6" baseType="variant">
      <vt:variant>
        <vt:lpstr>Fuentes usadas</vt:lpstr>
      </vt:variant>
      <vt:variant>
        <vt:i4>14</vt:i4>
      </vt:variant>
      <vt:variant>
        <vt:lpstr>Tema</vt:lpstr>
      </vt:variant>
      <vt:variant>
        <vt:i4>6</vt:i4>
      </vt:variant>
      <vt:variant>
        <vt:lpstr>Títulos de diapositiva</vt:lpstr>
      </vt:variant>
      <vt:variant>
        <vt:i4>66</vt:i4>
      </vt:variant>
    </vt:vector>
  </HeadingPairs>
  <TitlesOfParts>
    <vt:vector size="86" baseType="lpstr">
      <vt:lpstr>ＭＳ Ｐゴシック</vt:lpstr>
      <vt:lpstr>Aller</vt:lpstr>
      <vt:lpstr>Arial</vt:lpstr>
      <vt:lpstr>Avenir LT Pro 45 Book</vt:lpstr>
      <vt:lpstr>Calibri</vt:lpstr>
      <vt:lpstr>Consolas</vt:lpstr>
      <vt:lpstr>Segoe</vt:lpstr>
      <vt:lpstr>Segoe </vt:lpstr>
      <vt:lpstr>Segoe UI</vt:lpstr>
      <vt:lpstr>Segoe UI Light</vt:lpstr>
      <vt:lpstr>Segoe WP Light</vt:lpstr>
      <vt:lpstr>Segoe WP SemiLight</vt:lpstr>
      <vt:lpstr>Times New Roman</vt:lpstr>
      <vt:lpstr>Wingdings</vt:lpstr>
      <vt:lpstr>5-30536_Build_2014_Breakout_Template_White_16x9</vt:lpstr>
      <vt:lpstr>1_5-30536_Build_2014_Breakout_Template_Blue_16x9</vt:lpstr>
      <vt:lpstr>1_5-30536_Build_2014_Breakout_Template_White_16x9</vt:lpstr>
      <vt:lpstr>2_5-30536_Build_2014_Breakout_Template_White_16x9</vt:lpstr>
      <vt:lpstr>Build_2014_Template_DTreadwell-Teal_16x9</vt:lpstr>
      <vt:lpstr>2_5-30536_Build_2014_Breakout_Template_Blue_16x9</vt:lpstr>
      <vt:lpstr>Publicación de Aplicaciones Universales</vt:lpstr>
      <vt:lpstr>Javier Suárez Ruiz</vt:lpstr>
      <vt:lpstr>Agenda</vt:lpstr>
      <vt:lpstr>Presentación de PowerPoint</vt:lpstr>
      <vt:lpstr>Formas de monetización</vt:lpstr>
      <vt:lpstr>Formas de monetización de Apps</vt:lpstr>
      <vt:lpstr>Apps de pago: Mejores prácticas</vt:lpstr>
      <vt:lpstr>Trial API</vt:lpstr>
      <vt:lpstr>Implementar modo Trial en una App</vt:lpstr>
      <vt:lpstr>De Trial al Pago: Mejores prácticas</vt:lpstr>
      <vt:lpstr>Conclusiones del modo Trial</vt:lpstr>
      <vt:lpstr>In-app purchase: vende elementos digitales en la App</vt:lpstr>
      <vt:lpstr>In-app purchase</vt:lpstr>
      <vt:lpstr>Añadiendo productos in-app purchase </vt:lpstr>
      <vt:lpstr>Añadiendo productos in-app purchase</vt:lpstr>
      <vt:lpstr>Añadiendo productos   in-app</vt:lpstr>
      <vt:lpstr>Añadiendo productos   in-app</vt:lpstr>
      <vt:lpstr>Añadiendo productos   in-app</vt:lpstr>
      <vt:lpstr>Validando compras</vt:lpstr>
      <vt:lpstr>Implementando In-App Purchase</vt:lpstr>
      <vt:lpstr>Las Apps TOP 10 con IAP usan estas prácticas</vt:lpstr>
      <vt:lpstr>Publicidad</vt:lpstr>
      <vt:lpstr>Aumenta el fill rate utilizando Ad Medaitor</vt:lpstr>
      <vt:lpstr>Utilizando Ad Mediator en nuestra App</vt:lpstr>
      <vt:lpstr>Mejores prácticas</vt:lpstr>
      <vt:lpstr>El archivo de manifiesto</vt:lpstr>
      <vt:lpstr>El archivo de manifiesto</vt:lpstr>
      <vt:lpstr>Información de la App</vt:lpstr>
      <vt:lpstr>Assets</vt:lpstr>
      <vt:lpstr>Assets de Apps Windows Runtime</vt:lpstr>
      <vt:lpstr>Assets de Apps Windows Phone Silverlight</vt:lpstr>
      <vt:lpstr>Capacidades de la App</vt:lpstr>
      <vt:lpstr>Requisitos de Hardware</vt:lpstr>
      <vt:lpstr>Información del paquete</vt:lpstr>
      <vt:lpstr>Modern Resource Technology</vt:lpstr>
      <vt:lpstr>El archivo de manifiesto</vt:lpstr>
      <vt:lpstr>Portal de desarrolladores y publicación de Apps</vt:lpstr>
      <vt:lpstr>Información de la App</vt:lpstr>
      <vt:lpstr>Identidad compartida</vt:lpstr>
      <vt:lpstr>Reserva del nombre de la App desde el Dev Center</vt:lpstr>
      <vt:lpstr>Reserva del nombre de la App desde Visual Studio</vt:lpstr>
      <vt:lpstr>Precios</vt:lpstr>
      <vt:lpstr>Mercados</vt:lpstr>
      <vt:lpstr>Otras opciones</vt:lpstr>
      <vt:lpstr>Subir paquetes</vt:lpstr>
      <vt:lpstr>Actualizando el paquete de la App</vt:lpstr>
      <vt:lpstr>Store listing info – language specific</vt:lpstr>
      <vt:lpstr>Otras opciones</vt:lpstr>
      <vt:lpstr>Configuraciones opcionales en el envio</vt:lpstr>
      <vt:lpstr>Publicidad</vt:lpstr>
      <vt:lpstr>Selección de mercados y precios</vt:lpstr>
      <vt:lpstr>Servicios de Mapas</vt:lpstr>
      <vt:lpstr>Tiempo de certificación= 2-5 días</vt:lpstr>
      <vt:lpstr>Enviando una App</vt:lpstr>
      <vt:lpstr>Nuevas características de la Store</vt:lpstr>
      <vt:lpstr>Contestar las opiniones de los usuarios</vt:lpstr>
      <vt:lpstr>Presentación de PowerPoint</vt:lpstr>
      <vt:lpstr>Presentación de PowerPoint</vt:lpstr>
      <vt:lpstr>Presentación de PowerPoint</vt:lpstr>
      <vt:lpstr>Presentación de PowerPoint</vt:lpstr>
      <vt:lpstr>Presentación de PowerPoint</vt:lpstr>
      <vt:lpstr>La importancia de las analíticas</vt:lpstr>
      <vt:lpstr>La importancia de las analíticas</vt:lpstr>
      <vt:lpstr>Añadiendo analíticas a una App Universal</vt:lpstr>
      <vt:lpstr>Presentación de PowerPoint</vt:lpstr>
      <vt:lpstr>Publicación de Aplicaciones Universales</vt:lpstr>
    </vt:vector>
  </TitlesOfParts>
  <Manager>&lt;Speech writer name goes here&gt;</Manager>
  <Company>MS Events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apps using the common XAML UI framework</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Javier Suárez Ruiz</cp:lastModifiedBy>
  <cp:revision>83</cp:revision>
  <dcterms:created xsi:type="dcterms:W3CDTF">2014-04-02T17:26:48Z</dcterms:created>
  <dcterms:modified xsi:type="dcterms:W3CDTF">2014-12-18T15:22:02Z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